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87" r:id="rId3"/>
    <p:sldId id="288" r:id="rId4"/>
    <p:sldId id="289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90" r:id="rId21"/>
    <p:sldId id="279" r:id="rId22"/>
    <p:sldId id="280" r:id="rId23"/>
    <p:sldId id="281" r:id="rId24"/>
    <p:sldId id="291" r:id="rId25"/>
    <p:sldId id="292" r:id="rId26"/>
    <p:sldId id="293" r:id="rId27"/>
    <p:sldId id="294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73" d="100"/>
          <a:sy n="73" d="100"/>
        </p:scale>
        <p:origin x="-105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D8749-D90B-45B9-B2A0-5FD747187C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0925417-545D-4CB8-BECD-3FD60A774F6E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95892788-FAF6-44F4-AD06-22AF1DC4EFDA}" type="parTrans" cxnId="{DB45B0A1-A423-47D4-8B49-276314AF7835}">
      <dgm:prSet/>
      <dgm:spPr/>
      <dgm:t>
        <a:bodyPr/>
        <a:lstStyle/>
        <a:p>
          <a:endParaRPr lang="es-MX"/>
        </a:p>
      </dgm:t>
    </dgm:pt>
    <dgm:pt modelId="{1D258A06-3F24-42FD-90ED-66DCE14B963B}" type="sibTrans" cxnId="{DB45B0A1-A423-47D4-8B49-276314AF7835}">
      <dgm:prSet/>
      <dgm:spPr/>
      <dgm:t>
        <a:bodyPr/>
        <a:lstStyle/>
        <a:p>
          <a:endParaRPr lang="es-MX"/>
        </a:p>
      </dgm:t>
    </dgm:pt>
    <dgm:pt modelId="{BD64BC5C-86D2-44EA-B430-CC7E1AE953EE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DE98FFEC-E134-458C-83AC-1DC3E9C80EE1}" type="parTrans" cxnId="{AC199543-BC1A-42D0-BA80-34555CFB5611}">
      <dgm:prSet/>
      <dgm:spPr/>
      <dgm:t>
        <a:bodyPr/>
        <a:lstStyle/>
        <a:p>
          <a:endParaRPr lang="es-MX"/>
        </a:p>
      </dgm:t>
    </dgm:pt>
    <dgm:pt modelId="{34CAC35E-83DA-42C4-9047-A099C05FAEA1}" type="sibTrans" cxnId="{AC199543-BC1A-42D0-BA80-34555CFB5611}">
      <dgm:prSet/>
      <dgm:spPr/>
      <dgm:t>
        <a:bodyPr/>
        <a:lstStyle/>
        <a:p>
          <a:endParaRPr lang="es-MX"/>
        </a:p>
      </dgm:t>
    </dgm:pt>
    <dgm:pt modelId="{08DD6827-F071-47D3-9CF8-3F54B2E79021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0452A176-8AB3-4087-8892-2671BDF11696}" type="parTrans" cxnId="{3A086692-87AA-4501-8DB1-924CA9206B3E}">
      <dgm:prSet/>
      <dgm:spPr/>
      <dgm:t>
        <a:bodyPr/>
        <a:lstStyle/>
        <a:p>
          <a:endParaRPr lang="es-MX"/>
        </a:p>
      </dgm:t>
    </dgm:pt>
    <dgm:pt modelId="{181A54A8-2C55-4CA7-9E90-725684320E8A}" type="sibTrans" cxnId="{3A086692-87AA-4501-8DB1-924CA9206B3E}">
      <dgm:prSet/>
      <dgm:spPr/>
      <dgm:t>
        <a:bodyPr/>
        <a:lstStyle/>
        <a:p>
          <a:endParaRPr lang="es-MX"/>
        </a:p>
      </dgm:t>
    </dgm:pt>
    <dgm:pt modelId="{132F4B9C-0A10-4D0B-875A-3EE0BE05E4DA}" type="pres">
      <dgm:prSet presAssocID="{3A8D8749-D90B-45B9-B2A0-5FD747187C94}" presName="Name0" presStyleCnt="0">
        <dgm:presLayoutVars>
          <dgm:dir/>
          <dgm:resizeHandles val="exact"/>
        </dgm:presLayoutVars>
      </dgm:prSet>
      <dgm:spPr/>
    </dgm:pt>
    <dgm:pt modelId="{8D9F3C93-E867-4FDA-8823-B8257B8902F1}" type="pres">
      <dgm:prSet presAssocID="{E0925417-545D-4CB8-BECD-3FD60A774F6E}" presName="node" presStyleLbl="node1" presStyleIdx="0" presStyleCnt="3" custLinFactNeighborX="-80870" custLinFactNeighborY="-2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292E7A-D9D2-46D4-8C15-7F5F33D79EC5}" type="pres">
      <dgm:prSet presAssocID="{1D258A06-3F24-42FD-90ED-66DCE14B963B}" presName="sibTrans" presStyleLbl="sibTrans2D1" presStyleIdx="0" presStyleCnt="2"/>
      <dgm:spPr/>
      <dgm:t>
        <a:bodyPr/>
        <a:lstStyle/>
        <a:p>
          <a:endParaRPr lang="es-MX"/>
        </a:p>
      </dgm:t>
    </dgm:pt>
    <dgm:pt modelId="{6AA5871F-3FBF-4D52-9420-385FEAB4FC29}" type="pres">
      <dgm:prSet presAssocID="{1D258A06-3F24-42FD-90ED-66DCE14B963B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936DA83A-4B34-4DF8-91C6-3318C3ED63CE}" type="pres">
      <dgm:prSet presAssocID="{BD64BC5C-86D2-44EA-B430-CC7E1AE953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66E0AD-D6DA-48DE-81C2-B2043CD2740D}" type="pres">
      <dgm:prSet presAssocID="{34CAC35E-83DA-42C4-9047-A099C05FAEA1}" presName="sibTrans" presStyleLbl="sibTrans2D1" presStyleIdx="1" presStyleCnt="2"/>
      <dgm:spPr/>
      <dgm:t>
        <a:bodyPr/>
        <a:lstStyle/>
        <a:p>
          <a:endParaRPr lang="es-MX"/>
        </a:p>
      </dgm:t>
    </dgm:pt>
    <dgm:pt modelId="{0BA92EAA-813E-4E19-AAE3-21984C50885C}" type="pres">
      <dgm:prSet presAssocID="{34CAC35E-83DA-42C4-9047-A099C05FAEA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9033DF33-7695-4A38-9DF8-BB315678F1A7}" type="pres">
      <dgm:prSet presAssocID="{08DD6827-F071-47D3-9CF8-3F54B2E790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0E339F-E66B-4252-A0EA-4F54E1CC4A45}" type="presOf" srcId="{1D258A06-3F24-42FD-90ED-66DCE14B963B}" destId="{70292E7A-D9D2-46D4-8C15-7F5F33D79EC5}" srcOrd="0" destOrd="0" presId="urn:microsoft.com/office/officeart/2005/8/layout/process1"/>
    <dgm:cxn modelId="{6C110F0D-73F5-45F2-91E7-854C17B63646}" type="presOf" srcId="{E0925417-545D-4CB8-BECD-3FD60A774F6E}" destId="{8D9F3C93-E867-4FDA-8823-B8257B8902F1}" srcOrd="0" destOrd="0" presId="urn:microsoft.com/office/officeart/2005/8/layout/process1"/>
    <dgm:cxn modelId="{DB45B0A1-A423-47D4-8B49-276314AF7835}" srcId="{3A8D8749-D90B-45B9-B2A0-5FD747187C94}" destId="{E0925417-545D-4CB8-BECD-3FD60A774F6E}" srcOrd="0" destOrd="0" parTransId="{95892788-FAF6-44F4-AD06-22AF1DC4EFDA}" sibTransId="{1D258A06-3F24-42FD-90ED-66DCE14B963B}"/>
    <dgm:cxn modelId="{1A7FAE65-7506-438A-9132-C52813E4A3E0}" type="presOf" srcId="{34CAC35E-83DA-42C4-9047-A099C05FAEA1}" destId="{6D66E0AD-D6DA-48DE-81C2-B2043CD2740D}" srcOrd="0" destOrd="0" presId="urn:microsoft.com/office/officeart/2005/8/layout/process1"/>
    <dgm:cxn modelId="{BDEE2383-FC55-4774-9880-D2C6033DA026}" type="presOf" srcId="{BD64BC5C-86D2-44EA-B430-CC7E1AE953EE}" destId="{936DA83A-4B34-4DF8-91C6-3318C3ED63CE}" srcOrd="0" destOrd="0" presId="urn:microsoft.com/office/officeart/2005/8/layout/process1"/>
    <dgm:cxn modelId="{C70C0547-1458-4D8C-B1C4-246263FAA0B0}" type="presOf" srcId="{3A8D8749-D90B-45B9-B2A0-5FD747187C94}" destId="{132F4B9C-0A10-4D0B-875A-3EE0BE05E4DA}" srcOrd="0" destOrd="0" presId="urn:microsoft.com/office/officeart/2005/8/layout/process1"/>
    <dgm:cxn modelId="{3A086692-87AA-4501-8DB1-924CA9206B3E}" srcId="{3A8D8749-D90B-45B9-B2A0-5FD747187C94}" destId="{08DD6827-F071-47D3-9CF8-3F54B2E79021}" srcOrd="2" destOrd="0" parTransId="{0452A176-8AB3-4087-8892-2671BDF11696}" sibTransId="{181A54A8-2C55-4CA7-9E90-725684320E8A}"/>
    <dgm:cxn modelId="{DF74DF76-F58E-468D-9AD6-42D4621385F0}" type="presOf" srcId="{08DD6827-F071-47D3-9CF8-3F54B2E79021}" destId="{9033DF33-7695-4A38-9DF8-BB315678F1A7}" srcOrd="0" destOrd="0" presId="urn:microsoft.com/office/officeart/2005/8/layout/process1"/>
    <dgm:cxn modelId="{91044671-7730-442F-9D64-E62B318533AA}" type="presOf" srcId="{34CAC35E-83DA-42C4-9047-A099C05FAEA1}" destId="{0BA92EAA-813E-4E19-AAE3-21984C50885C}" srcOrd="1" destOrd="0" presId="urn:microsoft.com/office/officeart/2005/8/layout/process1"/>
    <dgm:cxn modelId="{C9E426D0-C82E-42C6-8169-3BE4A4CD3C75}" type="presOf" srcId="{1D258A06-3F24-42FD-90ED-66DCE14B963B}" destId="{6AA5871F-3FBF-4D52-9420-385FEAB4FC29}" srcOrd="1" destOrd="0" presId="urn:microsoft.com/office/officeart/2005/8/layout/process1"/>
    <dgm:cxn modelId="{AC199543-BC1A-42D0-BA80-34555CFB5611}" srcId="{3A8D8749-D90B-45B9-B2A0-5FD747187C94}" destId="{BD64BC5C-86D2-44EA-B430-CC7E1AE953EE}" srcOrd="1" destOrd="0" parTransId="{DE98FFEC-E134-458C-83AC-1DC3E9C80EE1}" sibTransId="{34CAC35E-83DA-42C4-9047-A099C05FAEA1}"/>
    <dgm:cxn modelId="{C6043211-A461-4EA3-B109-F6EDE9431D51}" type="presParOf" srcId="{132F4B9C-0A10-4D0B-875A-3EE0BE05E4DA}" destId="{8D9F3C93-E867-4FDA-8823-B8257B8902F1}" srcOrd="0" destOrd="0" presId="urn:microsoft.com/office/officeart/2005/8/layout/process1"/>
    <dgm:cxn modelId="{B1655735-7598-4CEE-9493-30332358568E}" type="presParOf" srcId="{132F4B9C-0A10-4D0B-875A-3EE0BE05E4DA}" destId="{70292E7A-D9D2-46D4-8C15-7F5F33D79EC5}" srcOrd="1" destOrd="0" presId="urn:microsoft.com/office/officeart/2005/8/layout/process1"/>
    <dgm:cxn modelId="{635949F6-8FDB-41EA-A100-D5B445D2B868}" type="presParOf" srcId="{70292E7A-D9D2-46D4-8C15-7F5F33D79EC5}" destId="{6AA5871F-3FBF-4D52-9420-385FEAB4FC29}" srcOrd="0" destOrd="0" presId="urn:microsoft.com/office/officeart/2005/8/layout/process1"/>
    <dgm:cxn modelId="{08BF4167-D5D4-40FC-B504-0D9E2260A799}" type="presParOf" srcId="{132F4B9C-0A10-4D0B-875A-3EE0BE05E4DA}" destId="{936DA83A-4B34-4DF8-91C6-3318C3ED63CE}" srcOrd="2" destOrd="0" presId="urn:microsoft.com/office/officeart/2005/8/layout/process1"/>
    <dgm:cxn modelId="{BE2718F6-9792-44C5-A859-7F0DBDADA800}" type="presParOf" srcId="{132F4B9C-0A10-4D0B-875A-3EE0BE05E4DA}" destId="{6D66E0AD-D6DA-48DE-81C2-B2043CD2740D}" srcOrd="3" destOrd="0" presId="urn:microsoft.com/office/officeart/2005/8/layout/process1"/>
    <dgm:cxn modelId="{F1A15363-8CB2-4A7F-A109-5EF479E3544A}" type="presParOf" srcId="{6D66E0AD-D6DA-48DE-81C2-B2043CD2740D}" destId="{0BA92EAA-813E-4E19-AAE3-21984C50885C}" srcOrd="0" destOrd="0" presId="urn:microsoft.com/office/officeart/2005/8/layout/process1"/>
    <dgm:cxn modelId="{92B835F3-4E44-4F65-8B1E-988097CD0A97}" type="presParOf" srcId="{132F4B9C-0A10-4D0B-875A-3EE0BE05E4DA}" destId="{9033DF33-7695-4A38-9DF8-BB315678F1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D8749-D90B-45B9-B2A0-5FD747187C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0925417-545D-4CB8-BECD-3FD60A774F6E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95892788-FAF6-44F4-AD06-22AF1DC4EFDA}" type="parTrans" cxnId="{DB45B0A1-A423-47D4-8B49-276314AF7835}">
      <dgm:prSet/>
      <dgm:spPr/>
      <dgm:t>
        <a:bodyPr/>
        <a:lstStyle/>
        <a:p>
          <a:endParaRPr lang="es-MX"/>
        </a:p>
      </dgm:t>
    </dgm:pt>
    <dgm:pt modelId="{1D258A06-3F24-42FD-90ED-66DCE14B963B}" type="sibTrans" cxnId="{DB45B0A1-A423-47D4-8B49-276314AF7835}">
      <dgm:prSet/>
      <dgm:spPr/>
      <dgm:t>
        <a:bodyPr/>
        <a:lstStyle/>
        <a:p>
          <a:endParaRPr lang="es-MX"/>
        </a:p>
      </dgm:t>
    </dgm:pt>
    <dgm:pt modelId="{BD64BC5C-86D2-44EA-B430-CC7E1AE953EE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DE98FFEC-E134-458C-83AC-1DC3E9C80EE1}" type="parTrans" cxnId="{AC199543-BC1A-42D0-BA80-34555CFB5611}">
      <dgm:prSet/>
      <dgm:spPr/>
      <dgm:t>
        <a:bodyPr/>
        <a:lstStyle/>
        <a:p>
          <a:endParaRPr lang="es-MX"/>
        </a:p>
      </dgm:t>
    </dgm:pt>
    <dgm:pt modelId="{34CAC35E-83DA-42C4-9047-A099C05FAEA1}" type="sibTrans" cxnId="{AC199543-BC1A-42D0-BA80-34555CFB5611}">
      <dgm:prSet/>
      <dgm:spPr/>
      <dgm:t>
        <a:bodyPr/>
        <a:lstStyle/>
        <a:p>
          <a:endParaRPr lang="es-MX"/>
        </a:p>
      </dgm:t>
    </dgm:pt>
    <dgm:pt modelId="{08DD6827-F071-47D3-9CF8-3F54B2E79021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0452A176-8AB3-4087-8892-2671BDF11696}" type="parTrans" cxnId="{3A086692-87AA-4501-8DB1-924CA9206B3E}">
      <dgm:prSet/>
      <dgm:spPr/>
      <dgm:t>
        <a:bodyPr/>
        <a:lstStyle/>
        <a:p>
          <a:endParaRPr lang="es-MX"/>
        </a:p>
      </dgm:t>
    </dgm:pt>
    <dgm:pt modelId="{181A54A8-2C55-4CA7-9E90-725684320E8A}" type="sibTrans" cxnId="{3A086692-87AA-4501-8DB1-924CA9206B3E}">
      <dgm:prSet/>
      <dgm:spPr/>
      <dgm:t>
        <a:bodyPr/>
        <a:lstStyle/>
        <a:p>
          <a:endParaRPr lang="es-MX"/>
        </a:p>
      </dgm:t>
    </dgm:pt>
    <dgm:pt modelId="{132F4B9C-0A10-4D0B-875A-3EE0BE05E4DA}" type="pres">
      <dgm:prSet presAssocID="{3A8D8749-D90B-45B9-B2A0-5FD747187C94}" presName="Name0" presStyleCnt="0">
        <dgm:presLayoutVars>
          <dgm:dir/>
          <dgm:resizeHandles val="exact"/>
        </dgm:presLayoutVars>
      </dgm:prSet>
      <dgm:spPr/>
    </dgm:pt>
    <dgm:pt modelId="{8D9F3C93-E867-4FDA-8823-B8257B8902F1}" type="pres">
      <dgm:prSet presAssocID="{E0925417-545D-4CB8-BECD-3FD60A774F6E}" presName="node" presStyleLbl="node1" presStyleIdx="0" presStyleCnt="3" custLinFactNeighborX="-80870" custLinFactNeighborY="-2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292E7A-D9D2-46D4-8C15-7F5F33D79EC5}" type="pres">
      <dgm:prSet presAssocID="{1D258A06-3F24-42FD-90ED-66DCE14B963B}" presName="sibTrans" presStyleLbl="sibTrans2D1" presStyleIdx="0" presStyleCnt="2"/>
      <dgm:spPr/>
      <dgm:t>
        <a:bodyPr/>
        <a:lstStyle/>
        <a:p>
          <a:endParaRPr lang="es-MX"/>
        </a:p>
      </dgm:t>
    </dgm:pt>
    <dgm:pt modelId="{6AA5871F-3FBF-4D52-9420-385FEAB4FC29}" type="pres">
      <dgm:prSet presAssocID="{1D258A06-3F24-42FD-90ED-66DCE14B963B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936DA83A-4B34-4DF8-91C6-3318C3ED63CE}" type="pres">
      <dgm:prSet presAssocID="{BD64BC5C-86D2-44EA-B430-CC7E1AE953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66E0AD-D6DA-48DE-81C2-B2043CD2740D}" type="pres">
      <dgm:prSet presAssocID="{34CAC35E-83DA-42C4-9047-A099C05FAEA1}" presName="sibTrans" presStyleLbl="sibTrans2D1" presStyleIdx="1" presStyleCnt="2"/>
      <dgm:spPr/>
      <dgm:t>
        <a:bodyPr/>
        <a:lstStyle/>
        <a:p>
          <a:endParaRPr lang="es-MX"/>
        </a:p>
      </dgm:t>
    </dgm:pt>
    <dgm:pt modelId="{0BA92EAA-813E-4E19-AAE3-21984C50885C}" type="pres">
      <dgm:prSet presAssocID="{34CAC35E-83DA-42C4-9047-A099C05FAEA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9033DF33-7695-4A38-9DF8-BB315678F1A7}" type="pres">
      <dgm:prSet presAssocID="{08DD6827-F071-47D3-9CF8-3F54B2E790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4AD7420-5F8D-4F4F-ADF5-8EF920F14A46}" type="presOf" srcId="{34CAC35E-83DA-42C4-9047-A099C05FAEA1}" destId="{6D66E0AD-D6DA-48DE-81C2-B2043CD2740D}" srcOrd="0" destOrd="0" presId="urn:microsoft.com/office/officeart/2005/8/layout/process1"/>
    <dgm:cxn modelId="{013D9D81-7EBD-462E-B0F9-D73D6BA2424A}" type="presOf" srcId="{E0925417-545D-4CB8-BECD-3FD60A774F6E}" destId="{8D9F3C93-E867-4FDA-8823-B8257B8902F1}" srcOrd="0" destOrd="0" presId="urn:microsoft.com/office/officeart/2005/8/layout/process1"/>
    <dgm:cxn modelId="{F590B421-C44F-4573-ADB9-5C358665AA95}" type="presOf" srcId="{34CAC35E-83DA-42C4-9047-A099C05FAEA1}" destId="{0BA92EAA-813E-4E19-AAE3-21984C50885C}" srcOrd="1" destOrd="0" presId="urn:microsoft.com/office/officeart/2005/8/layout/process1"/>
    <dgm:cxn modelId="{DB45B0A1-A423-47D4-8B49-276314AF7835}" srcId="{3A8D8749-D90B-45B9-B2A0-5FD747187C94}" destId="{E0925417-545D-4CB8-BECD-3FD60A774F6E}" srcOrd="0" destOrd="0" parTransId="{95892788-FAF6-44F4-AD06-22AF1DC4EFDA}" sibTransId="{1D258A06-3F24-42FD-90ED-66DCE14B963B}"/>
    <dgm:cxn modelId="{0A990FF3-32BB-4F60-9018-F7C20F63DDF1}" type="presOf" srcId="{BD64BC5C-86D2-44EA-B430-CC7E1AE953EE}" destId="{936DA83A-4B34-4DF8-91C6-3318C3ED63CE}" srcOrd="0" destOrd="0" presId="urn:microsoft.com/office/officeart/2005/8/layout/process1"/>
    <dgm:cxn modelId="{9718D108-544F-44A0-B1B2-758F68EB9960}" type="presOf" srcId="{08DD6827-F071-47D3-9CF8-3F54B2E79021}" destId="{9033DF33-7695-4A38-9DF8-BB315678F1A7}" srcOrd="0" destOrd="0" presId="urn:microsoft.com/office/officeart/2005/8/layout/process1"/>
    <dgm:cxn modelId="{3A086692-87AA-4501-8DB1-924CA9206B3E}" srcId="{3A8D8749-D90B-45B9-B2A0-5FD747187C94}" destId="{08DD6827-F071-47D3-9CF8-3F54B2E79021}" srcOrd="2" destOrd="0" parTransId="{0452A176-8AB3-4087-8892-2671BDF11696}" sibTransId="{181A54A8-2C55-4CA7-9E90-725684320E8A}"/>
    <dgm:cxn modelId="{42CD9424-B3A2-4D87-A93F-683DD9250A5B}" type="presOf" srcId="{1D258A06-3F24-42FD-90ED-66DCE14B963B}" destId="{70292E7A-D9D2-46D4-8C15-7F5F33D79EC5}" srcOrd="0" destOrd="0" presId="urn:microsoft.com/office/officeart/2005/8/layout/process1"/>
    <dgm:cxn modelId="{46E0F361-9A0D-4C86-9E80-C5D4FD245515}" type="presOf" srcId="{1D258A06-3F24-42FD-90ED-66DCE14B963B}" destId="{6AA5871F-3FBF-4D52-9420-385FEAB4FC29}" srcOrd="1" destOrd="0" presId="urn:microsoft.com/office/officeart/2005/8/layout/process1"/>
    <dgm:cxn modelId="{BBD22D8B-1A3D-450F-8B11-E603FBFB7746}" type="presOf" srcId="{3A8D8749-D90B-45B9-B2A0-5FD747187C94}" destId="{132F4B9C-0A10-4D0B-875A-3EE0BE05E4DA}" srcOrd="0" destOrd="0" presId="urn:microsoft.com/office/officeart/2005/8/layout/process1"/>
    <dgm:cxn modelId="{AC199543-BC1A-42D0-BA80-34555CFB5611}" srcId="{3A8D8749-D90B-45B9-B2A0-5FD747187C94}" destId="{BD64BC5C-86D2-44EA-B430-CC7E1AE953EE}" srcOrd="1" destOrd="0" parTransId="{DE98FFEC-E134-458C-83AC-1DC3E9C80EE1}" sibTransId="{34CAC35E-83DA-42C4-9047-A099C05FAEA1}"/>
    <dgm:cxn modelId="{920681F2-342C-4348-B49B-55C4FE3DD841}" type="presParOf" srcId="{132F4B9C-0A10-4D0B-875A-3EE0BE05E4DA}" destId="{8D9F3C93-E867-4FDA-8823-B8257B8902F1}" srcOrd="0" destOrd="0" presId="urn:microsoft.com/office/officeart/2005/8/layout/process1"/>
    <dgm:cxn modelId="{A8C37DF3-989D-41A6-8F0B-12F499EDC75E}" type="presParOf" srcId="{132F4B9C-0A10-4D0B-875A-3EE0BE05E4DA}" destId="{70292E7A-D9D2-46D4-8C15-7F5F33D79EC5}" srcOrd="1" destOrd="0" presId="urn:microsoft.com/office/officeart/2005/8/layout/process1"/>
    <dgm:cxn modelId="{0F5D0FB2-393C-42A7-87C8-1C7C1D9D90C6}" type="presParOf" srcId="{70292E7A-D9D2-46D4-8C15-7F5F33D79EC5}" destId="{6AA5871F-3FBF-4D52-9420-385FEAB4FC29}" srcOrd="0" destOrd="0" presId="urn:microsoft.com/office/officeart/2005/8/layout/process1"/>
    <dgm:cxn modelId="{979330D9-4FC8-4E31-8B8A-253A445AC0A9}" type="presParOf" srcId="{132F4B9C-0A10-4D0B-875A-3EE0BE05E4DA}" destId="{936DA83A-4B34-4DF8-91C6-3318C3ED63CE}" srcOrd="2" destOrd="0" presId="urn:microsoft.com/office/officeart/2005/8/layout/process1"/>
    <dgm:cxn modelId="{36CF5043-72CC-420B-90CE-87C99C8DEF4D}" type="presParOf" srcId="{132F4B9C-0A10-4D0B-875A-3EE0BE05E4DA}" destId="{6D66E0AD-D6DA-48DE-81C2-B2043CD2740D}" srcOrd="3" destOrd="0" presId="urn:microsoft.com/office/officeart/2005/8/layout/process1"/>
    <dgm:cxn modelId="{0ECED6FB-89A2-4FFE-B6F5-E7FE48ED0AC7}" type="presParOf" srcId="{6D66E0AD-D6DA-48DE-81C2-B2043CD2740D}" destId="{0BA92EAA-813E-4E19-AAE3-21984C50885C}" srcOrd="0" destOrd="0" presId="urn:microsoft.com/office/officeart/2005/8/layout/process1"/>
    <dgm:cxn modelId="{32F22CDF-0E84-45A2-B8A7-BCD2CBBC03E4}" type="presParOf" srcId="{132F4B9C-0A10-4D0B-875A-3EE0BE05E4DA}" destId="{9033DF33-7695-4A38-9DF8-BB315678F1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DCD64-2743-4274-AE9A-03E47C7FCF25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14C2-4692-46B6-97E7-CD0AD04C7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1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14C2-4692-46B6-97E7-CD0AD04C7D19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7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14C2-4692-46B6-97E7-CD0AD04C7D19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7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DB6EB0-7D51-404B-A4B7-85E34233CDFF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4139BB-38C4-48EB-98D5-AFC99A302F8C}" type="datetimeFigureOut">
              <a:rPr lang="es-MX" smtClean="0"/>
              <a:t>14/09/2012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8.emf"/><Relationship Id="rId4" Type="http://schemas.openxmlformats.org/officeDocument/2006/relationships/package" Target="../embeddings/Documento_de_Microsoft_Word1.docx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27584" y="1412776"/>
            <a:ext cx="7772400" cy="338437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b="1" dirty="0" smtClean="0">
                <a:solidFill>
                  <a:schemeClr val="accent2"/>
                </a:solidFill>
              </a:rPr>
              <a:t>Metodología</a:t>
            </a:r>
            <a:r>
              <a:rPr lang="es-MX" sz="3200" b="1" dirty="0" smtClean="0">
                <a:solidFill>
                  <a:schemeClr val="accent2"/>
                </a:solidFill>
              </a:rPr>
              <a:t/>
            </a:r>
            <a:br>
              <a:rPr lang="es-MX" sz="3200" b="1" dirty="0" smtClean="0">
                <a:solidFill>
                  <a:schemeClr val="accent2"/>
                </a:solidFill>
              </a:rPr>
            </a:br>
            <a:r>
              <a:rPr lang="es-MX" sz="3200" b="1" dirty="0" smtClean="0">
                <a:solidFill>
                  <a:schemeClr val="accent2"/>
                </a:solidFill>
              </a:rPr>
              <a:t/>
            </a:r>
            <a:br>
              <a:rPr lang="es-MX" sz="3200" b="1" dirty="0" smtClean="0">
                <a:solidFill>
                  <a:schemeClr val="accent2"/>
                </a:solidFill>
              </a:rPr>
            </a:br>
            <a:r>
              <a:rPr lang="es-MX" sz="3200" b="1" dirty="0" smtClean="0"/>
              <a:t>Encuesta Mundial sobre el Cumplimiento del Programa de Acción de la Conferencia Internacional de Población y Desarrollo y su Seguimiento </a:t>
            </a:r>
            <a:r>
              <a:rPr lang="es-MX" sz="3200" dirty="0"/>
              <a:t>D</a:t>
            </a:r>
            <a:r>
              <a:rPr lang="es-MX" sz="3200" b="1" dirty="0" smtClean="0"/>
              <a:t>espués del 2014</a:t>
            </a:r>
            <a:endParaRPr lang="es-MX" sz="3200" dirty="0" smtClean="0"/>
          </a:p>
        </p:txBody>
      </p:sp>
      <p:pic>
        <p:nvPicPr>
          <p:cNvPr id="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29" y="5473406"/>
            <a:ext cx="3744417" cy="1384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65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5558206" y="616570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Mtra. Silvia María </a:t>
            </a:r>
            <a:r>
              <a:rPr lang="es-MX" b="1" dirty="0" err="1" smtClean="0"/>
              <a:t>Loggia</a:t>
            </a:r>
            <a:endParaRPr lang="es-MX" b="1" dirty="0" smtClean="0"/>
          </a:p>
          <a:p>
            <a:pPr algn="ctr"/>
            <a:r>
              <a:rPr lang="es-MX" b="1" dirty="0" smtClean="0"/>
              <a:t>12 de Septiembre 2012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650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sz="quarter" idx="13"/>
          </p:nvPr>
        </p:nvSpPr>
        <p:spPr bwMode="auto">
          <a:xfrm>
            <a:off x="611560" y="620688"/>
            <a:ext cx="8208912" cy="5184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s-MX" dirty="0" smtClean="0"/>
              <a:t>La consultora responsable recibirá el cuestionario de todas las instancias de gobierno</a:t>
            </a:r>
            <a:r>
              <a:rPr lang="es-MX" dirty="0"/>
              <a:t>, instituciones de investigación en materia poblacional y académicos especialistas y organizaciones de la sociedad civil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Si alguna pregunta quedó incompleta podrá solicitar al enlace designado la información faltante o poco clara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 consultora integrará en un sólo cuestionario toda la información vertida por los participantes.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52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La consultora podrá hacer correcciones de estilo a la redacción para una mejor coherencia y articulación.</a:t>
            </a:r>
          </a:p>
          <a:p>
            <a:endParaRPr lang="es-MX" dirty="0" smtClean="0"/>
          </a:p>
          <a:p>
            <a:r>
              <a:rPr lang="es-MX" dirty="0" smtClean="0"/>
              <a:t>La consultora podrá identificar lagunas y vacíos que no hayan aportado las diferentes instancias.</a:t>
            </a:r>
          </a:p>
        </p:txBody>
      </p:sp>
    </p:spTree>
    <p:extLst>
      <p:ext uri="{BB962C8B-B14F-4D97-AF65-F5344CB8AC3E}">
        <p14:creationId xmlns:p14="http://schemas.microsoft.com/office/powerpoint/2010/main" val="13292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 bwMode="auto">
          <a:xfrm>
            <a:off x="468313" y="404664"/>
            <a:ext cx="8229600" cy="54627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MX" dirty="0" smtClean="0"/>
              <a:t>La consultora podrá hacer referencia a contradicciones o inconsistencias desde el punto de vista técnico.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Sus opiniones personales sobre los temas no serán expuestos en este documento. Su posición será neutral.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una facilitadora en el proceso de comunicación, sistematización, integración y articulación.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820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1181100"/>
          </a:xfrm>
        </p:spPr>
        <p:txBody>
          <a:bodyPr>
            <a:normAutofit fontScale="92500"/>
          </a:bodyPr>
          <a:lstStyle/>
          <a:p>
            <a:pPr marL="0" indent="0" algn="ctr">
              <a:buFontTx/>
              <a:buNone/>
              <a:defRPr/>
            </a:pPr>
            <a:r>
              <a:rPr lang="es-MX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El Cuestionario: </a:t>
            </a:r>
            <a:r>
              <a:rPr lang="es-MX" sz="40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estructura y contenido</a:t>
            </a:r>
            <a:endParaRPr lang="es-MX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94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4943"/>
            <a:ext cx="2914650" cy="1343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2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1"/>
          </p:nvPr>
        </p:nvSpPr>
        <p:spPr bwMode="auto">
          <a:xfrm>
            <a:off x="539552" y="620688"/>
            <a:ext cx="8229600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</a:pPr>
            <a:r>
              <a:rPr lang="es-MX" sz="2800" dirty="0" smtClean="0"/>
              <a:t>La encuesta está organizada en ocho secciones: </a:t>
            </a:r>
          </a:p>
          <a:p>
            <a:pPr marL="0" indent="0" algn="just">
              <a:buFontTx/>
              <a:buNone/>
            </a:pPr>
            <a:endParaRPr lang="es-MX" sz="1200" dirty="0" smtClean="0"/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Población, Crecimiento y Desarrollo Sostenible;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Crecimiento y Estructura de la Población;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 Urbanización y  Migración interna;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Familia, Bienestar de los Individuos y de las Sociedades; 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Derechos Reproductivos y Salud Reproductiva;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Salud y Morbilidad y Mortalidad; 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Igualdad de Género, Equidad y Empoderamiento de las Mujeres y Población, </a:t>
            </a:r>
          </a:p>
          <a:p>
            <a:pPr marL="857250" lvl="1" indent="-457200" algn="just">
              <a:buFontTx/>
              <a:buAutoNum type="arabicPeriod"/>
            </a:pPr>
            <a:r>
              <a:rPr lang="es-MX" sz="2400" dirty="0" smtClean="0"/>
              <a:t>Desarrollo y Educación</a:t>
            </a:r>
          </a:p>
        </p:txBody>
      </p:sp>
    </p:spTree>
    <p:extLst>
      <p:ext uri="{BB962C8B-B14F-4D97-AF65-F5344CB8AC3E}">
        <p14:creationId xmlns:p14="http://schemas.microsoft.com/office/powerpoint/2010/main" val="4770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 bwMode="auto">
          <a:xfrm>
            <a:off x="323528" y="116632"/>
            <a:ext cx="8640960" cy="6408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buFontTx/>
              <a:buAutoNum type="arabicPeriod"/>
            </a:pPr>
            <a:endParaRPr lang="es-MX" sz="1800" dirty="0" smtClean="0"/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Este cuestionario se aplica a los 179 países que aprobaron el PACIPD.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Es el mismo para todos los países.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Permitirá un análisis comparativo por región de los avances, elementos facilitadores y obstáculos.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El formato de respuesta es el mismo independientemente del tema.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La mayoría de las preguntas son cerradas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El tipo de respuestas son afirmativas o negativas y las cualitativas son concretas.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El impacto de PPE no se basan en percepciones, sino en evidencias, evaluaciones, resultados de investigación, etc.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Los logros deberán ser explicados de manera precisa, con base a documentación citable que deberá señalarse en las preguntas que lo soliciten. </a:t>
            </a:r>
          </a:p>
          <a:p>
            <a:pPr algn="just">
              <a:buBlip>
                <a:blip r:embed="rId2"/>
              </a:buBlip>
            </a:pPr>
            <a:r>
              <a:rPr lang="es-MX" sz="2000" dirty="0" smtClean="0"/>
              <a:t>Los principales logros incluyen resultados de diferente naturaleza que pueden incluir indicadores de impacto, avances en leyes, normatividad, creación de instancias, incremento de presupuesto, evaluación de experiencias exitosas, etc.</a:t>
            </a:r>
          </a:p>
          <a:p>
            <a:pPr algn="just">
              <a:buBlip>
                <a:blip r:embed="rId2"/>
              </a:buBlip>
            </a:pPr>
            <a:r>
              <a:rPr lang="es-MX" sz="2000" dirty="0"/>
              <a:t>Los elementos facilitadores y obstáculos deberán expresarse de manera puntual</a:t>
            </a:r>
            <a:r>
              <a:rPr lang="es-MX" sz="2000" dirty="0" smtClean="0"/>
              <a:t>.</a:t>
            </a:r>
          </a:p>
          <a:p>
            <a:pPr algn="just">
              <a:buBlip>
                <a:blip r:embed="rId2"/>
              </a:buBlip>
            </a:pPr>
            <a:r>
              <a:rPr lang="es-MX" sz="2000" dirty="0"/>
              <a:t>La prioridades que se identifiquen, deberán sustentarse en información basada en evidencia científica, diagnósticos, estudios o evaluaciones.</a:t>
            </a:r>
          </a:p>
          <a:p>
            <a:pPr algn="just">
              <a:buBlip>
                <a:blip r:embed="rId2"/>
              </a:buBlip>
            </a:pPr>
            <a:endParaRPr lang="es-MX" sz="2000" dirty="0"/>
          </a:p>
          <a:p>
            <a:pPr algn="just">
              <a:buBlip>
                <a:blip r:embed="rId2"/>
              </a:buBlip>
            </a:pPr>
            <a:endParaRPr lang="es-MX" sz="2000" dirty="0" smtClean="0"/>
          </a:p>
          <a:p>
            <a:pPr algn="just">
              <a:buFont typeface="Arial" charset="0"/>
              <a:buAutoNum type="arabicPeriod"/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28954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476672"/>
            <a:ext cx="8229600" cy="53177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sz="2000" dirty="0" smtClean="0"/>
              <a:t>Por  elementos </a:t>
            </a:r>
            <a:r>
              <a:rPr lang="es-MX" sz="2000" i="1" dirty="0" smtClean="0"/>
              <a:t>facilitadores </a:t>
            </a:r>
            <a:r>
              <a:rPr lang="es-MX" sz="2000" dirty="0"/>
              <a:t>se entienden aquellos factores que contribuyen positivamente a la implementación de las acciones consideradas en la pregunta. Estos factores pueden ser estrategias deliberadas o hechos fortuitos. </a:t>
            </a:r>
            <a:endParaRPr lang="es-MX" sz="2000" dirty="0" smtClean="0"/>
          </a:p>
          <a:p>
            <a:pPr>
              <a:defRPr/>
            </a:pPr>
            <a:endParaRPr lang="es-MX" sz="2000" dirty="0"/>
          </a:p>
          <a:p>
            <a:pPr>
              <a:defRPr/>
            </a:pPr>
            <a:r>
              <a:rPr lang="es-MX" sz="2000" dirty="0" smtClean="0"/>
              <a:t>Los </a:t>
            </a:r>
            <a:r>
              <a:rPr lang="es-MX" sz="2000" dirty="0"/>
              <a:t>facilitadores pueden ser: </a:t>
            </a:r>
            <a:endParaRPr lang="es-MX" sz="2000" dirty="0" smtClean="0"/>
          </a:p>
          <a:p>
            <a:pPr marL="0" indent="0">
              <a:buFontTx/>
              <a:buNone/>
              <a:defRPr/>
            </a:pPr>
            <a:endParaRPr lang="es-MX" sz="2000" dirty="0"/>
          </a:p>
          <a:p>
            <a:pPr marL="400050" lvl="1" indent="0">
              <a:buFontTx/>
              <a:buNone/>
              <a:defRPr/>
            </a:pPr>
            <a:r>
              <a:rPr lang="es-MX" sz="2000" dirty="0"/>
              <a:t>1. Asociación efectiva con actores a nivel nacional </a:t>
            </a:r>
            <a:endParaRPr lang="es-MX" sz="2000" dirty="0" smtClean="0"/>
          </a:p>
          <a:p>
            <a:pPr marL="400050" lvl="1" indent="0">
              <a:buFontTx/>
              <a:buNone/>
              <a:defRPr/>
            </a:pPr>
            <a:r>
              <a:rPr lang="es-MX" sz="2000" dirty="0" smtClean="0"/>
              <a:t>2</a:t>
            </a:r>
            <a:r>
              <a:rPr lang="es-MX" sz="2000" dirty="0"/>
              <a:t>. Participación de la sociedad civil y las organizaciones de base comunitaria a nivel local </a:t>
            </a:r>
          </a:p>
          <a:p>
            <a:pPr marL="400050" lvl="1" indent="0">
              <a:buFontTx/>
              <a:buNone/>
              <a:defRPr/>
            </a:pPr>
            <a:r>
              <a:rPr lang="es-MX" sz="2000" dirty="0"/>
              <a:t>3. Participación del sector privado 4. Medidas adoptadas/apoyo brindado por el gobierno a diferentes organizaciones (por ejemplo, financiación, logística, mecanismos de coordinación, etc.) </a:t>
            </a:r>
          </a:p>
          <a:p>
            <a:pPr marL="400050" lvl="1" indent="0">
              <a:buFontTx/>
              <a:buNone/>
              <a:defRPr/>
            </a:pPr>
            <a:r>
              <a:rPr lang="es-MX" sz="2000" dirty="0"/>
              <a:t>99. Otros (especificar) 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71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 bwMode="auto">
          <a:xfrm>
            <a:off x="468313" y="404664"/>
            <a:ext cx="8229600" cy="60486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s-MX" sz="2000" dirty="0" smtClean="0"/>
              <a:t>Los </a:t>
            </a:r>
            <a:r>
              <a:rPr lang="es-MX" sz="2000" i="1" dirty="0" smtClean="0"/>
              <a:t>obstáculos </a:t>
            </a:r>
            <a:r>
              <a:rPr lang="es-MX" sz="2000" dirty="0" smtClean="0"/>
              <a:t>se refieren a factores previsibles o no previsibles que impiden la implementación de las acciones, y que resultan en un nivel de implementación inferior al que se podría haber logrado de otra manera. 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Estos obstáculos pueden ser: </a:t>
            </a:r>
          </a:p>
          <a:p>
            <a:endParaRPr lang="es-MX" sz="1800" dirty="0" smtClean="0"/>
          </a:p>
          <a:p>
            <a:pPr marL="400050" lvl="1" indent="0">
              <a:buFontTx/>
              <a:buNone/>
            </a:pPr>
            <a:r>
              <a:rPr lang="es-MX" dirty="0" smtClean="0"/>
              <a:t>1. Bajo grado de compromiso por parte de los políticos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2. Bajo grado de compromiso por parte de grupos religiosos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3. Bajas tasas de alfabetización o bajo nivel de educación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4. Bajo estatus de las mujeres / bajo nivel de empoderamiento de las mujeres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5. Costumbres y las prácticas sociales locales vigentes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6. Oposición por parte de grupos organizados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7. Falta de apoyo/ayuda internacional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8. Inestabilidad política/conflicto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9. Entorno económico/político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10. Participación de la sociedad civil y del sector privado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11. Trabajo dentro de la burocracia </a:t>
            </a:r>
          </a:p>
          <a:p>
            <a:pPr marL="400050" lvl="1" indent="0">
              <a:buFontTx/>
              <a:buNone/>
            </a:pPr>
            <a:r>
              <a:rPr lang="es-MX" dirty="0" smtClean="0"/>
              <a:t>99. Otros (especificar) 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5597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11811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s-MX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Metodología para dar Respuesta al </a:t>
            </a:r>
            <a:r>
              <a:rPr lang="es-MX" sz="40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Cuestionario</a:t>
            </a:r>
            <a:endParaRPr lang="es-MX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94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5754"/>
            <a:ext cx="291465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3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 bwMode="auto">
          <a:xfrm>
            <a:off x="287524" y="116632"/>
            <a:ext cx="8712968" cy="66247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MX" sz="2400" b="1" dirty="0" smtClean="0"/>
              <a:t>Grupos de Trabajo</a:t>
            </a:r>
          </a:p>
          <a:p>
            <a:pPr lvl="1"/>
            <a:r>
              <a:rPr lang="es-MX" sz="2400" b="1" dirty="0" smtClean="0"/>
              <a:t>Se conformarán cuatro grupos de trabajo</a:t>
            </a:r>
          </a:p>
          <a:p>
            <a:pPr marL="457200" lvl="1" indent="0">
              <a:buNone/>
            </a:pPr>
            <a:endParaRPr lang="es-MX" sz="800" b="1" dirty="0" smtClean="0"/>
          </a:p>
          <a:p>
            <a:r>
              <a:rPr lang="es-MX" sz="2400" b="1" dirty="0" smtClean="0"/>
              <a:t>1. Salud </a:t>
            </a:r>
            <a:r>
              <a:rPr lang="es-MX" sz="2400" b="1" dirty="0"/>
              <a:t>y Derechos </a:t>
            </a:r>
            <a:r>
              <a:rPr lang="es-MX" sz="2400" b="1" dirty="0" smtClean="0"/>
              <a:t>Reproductivos</a:t>
            </a: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solidFill>
                  <a:srgbClr val="FF0000"/>
                </a:solidFill>
              </a:rPr>
              <a:t>SECCIÓN </a:t>
            </a:r>
            <a:r>
              <a:rPr lang="es-ES_tradnl" sz="2400" dirty="0">
                <a:solidFill>
                  <a:srgbClr val="FF0000"/>
                </a:solidFill>
              </a:rPr>
              <a:t>6</a:t>
            </a:r>
            <a:r>
              <a:rPr lang="es-ES_tradnl" sz="2400" dirty="0"/>
              <a:t>. Derechos reproductivos y salud reproductiva y salud, morbilidad y </a:t>
            </a:r>
            <a:r>
              <a:rPr lang="es-ES_tradnl" sz="2400" dirty="0" smtClean="0"/>
              <a:t>mortalidad</a:t>
            </a:r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err="1" smtClean="0"/>
              <a:t>Pags</a:t>
            </a:r>
            <a:r>
              <a:rPr lang="es-MX" sz="2400" b="1" dirty="0" smtClean="0"/>
              <a:t>. 58-74. 32 preguntas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2. Familias, Género, Equidad y Educación</a:t>
            </a: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solidFill>
                  <a:srgbClr val="FF0000"/>
                </a:solidFill>
              </a:rPr>
              <a:t>SECCIÓN </a:t>
            </a:r>
            <a:r>
              <a:rPr lang="es-ES_tradnl" sz="2400" dirty="0">
                <a:solidFill>
                  <a:srgbClr val="FF0000"/>
                </a:solidFill>
              </a:rPr>
              <a:t>5</a:t>
            </a:r>
            <a:r>
              <a:rPr lang="es-ES_tradnl" sz="2400" dirty="0"/>
              <a:t>. Familia, bienestar de los individuos y de las sociedades; </a:t>
            </a:r>
            <a:r>
              <a:rPr lang="es-ES_tradnl" sz="2400" dirty="0">
                <a:solidFill>
                  <a:srgbClr val="FF0000"/>
                </a:solidFill>
              </a:rPr>
              <a:t>SECCIÓN 7</a:t>
            </a:r>
            <a:r>
              <a:rPr lang="es-ES_tradnl" sz="2400" dirty="0"/>
              <a:t>. Igualdad de género, equidad y empoderamiento de las mujeres; </a:t>
            </a:r>
            <a:r>
              <a:rPr lang="es-ES_tradnl" sz="2400" dirty="0">
                <a:solidFill>
                  <a:srgbClr val="FF0000"/>
                </a:solidFill>
              </a:rPr>
              <a:t>SECCIÓN 8</a:t>
            </a:r>
            <a:r>
              <a:rPr lang="es-ES_tradnl" sz="2400" dirty="0"/>
              <a:t>. Población, desarrollo y educación </a:t>
            </a:r>
            <a:endParaRPr lang="es-ES_tradnl" sz="2400" dirty="0" smtClean="0"/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/>
              <a:t>S5. Pags.51-57. 12 </a:t>
            </a:r>
            <a:r>
              <a:rPr lang="es-MX" sz="2400" b="1" dirty="0" smtClean="0"/>
              <a:t>preguntas</a:t>
            </a:r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smtClean="0"/>
              <a:t>S7. Pags.75-83. 14 </a:t>
            </a:r>
            <a:r>
              <a:rPr lang="es-MX" sz="2400" b="1" dirty="0"/>
              <a:t>preguntas</a:t>
            </a:r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smtClean="0"/>
              <a:t>S8. Pags.84-90. 13 </a:t>
            </a:r>
            <a:r>
              <a:rPr lang="es-MX" sz="2400" b="1" dirty="0"/>
              <a:t>preguntas</a:t>
            </a:r>
          </a:p>
          <a:p>
            <a:pPr marL="457200" lvl="1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ES_tradnl" sz="1800" dirty="0" smtClean="0"/>
              <a:t> </a:t>
            </a:r>
            <a:endParaRPr lang="es-MX" sz="1800" dirty="0" smtClean="0"/>
          </a:p>
        </p:txBody>
      </p:sp>
      <p:sp>
        <p:nvSpPr>
          <p:cNvPr id="4" name="3 Cerrar llave"/>
          <p:cNvSpPr/>
          <p:nvPr/>
        </p:nvSpPr>
        <p:spPr>
          <a:xfrm>
            <a:off x="4788024" y="5338746"/>
            <a:ext cx="216024" cy="1224136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4644008" y="571998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2"/>
            <a:r>
              <a:rPr lang="es-MX" sz="2400" b="1" dirty="0" smtClean="0"/>
              <a:t>39 </a:t>
            </a:r>
            <a:r>
              <a:rPr lang="es-MX" sz="2400" b="1" dirty="0"/>
              <a:t>preguntas</a:t>
            </a:r>
          </a:p>
        </p:txBody>
      </p:sp>
    </p:spTree>
    <p:extLst>
      <p:ext uri="{BB962C8B-B14F-4D97-AF65-F5344CB8AC3E}">
        <p14:creationId xmlns:p14="http://schemas.microsoft.com/office/powerpoint/2010/main" val="22782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DONDE ESTAMOS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85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 bwMode="auto">
          <a:xfrm>
            <a:off x="323528" y="188640"/>
            <a:ext cx="8712968" cy="66693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MX" sz="2400" b="1" dirty="0" smtClean="0"/>
              <a:t>Grupos de Trabajo</a:t>
            </a:r>
          </a:p>
          <a:p>
            <a:pPr marL="0" indent="0">
              <a:buNone/>
            </a:pPr>
            <a:endParaRPr lang="es-MX" sz="2400" b="1" dirty="0" smtClean="0"/>
          </a:p>
          <a:p>
            <a:r>
              <a:rPr lang="es-MX" sz="2400" b="1" dirty="0" smtClean="0"/>
              <a:t>3</a:t>
            </a:r>
            <a:r>
              <a:rPr lang="es-MX" sz="2400" b="1" dirty="0"/>
              <a:t>. Estructura y grupos de población</a:t>
            </a:r>
          </a:p>
          <a:p>
            <a:pPr>
              <a:buBlip>
                <a:blip r:embed="rId3"/>
              </a:buBlip>
            </a:pPr>
            <a:r>
              <a:rPr lang="es-ES_tradnl" sz="2400" dirty="0">
                <a:solidFill>
                  <a:srgbClr val="FF0000"/>
                </a:solidFill>
              </a:rPr>
              <a:t>SECCIÓN 2</a:t>
            </a:r>
            <a:r>
              <a:rPr lang="es-ES_tradnl" sz="2400" dirty="0"/>
              <a:t>. Crecimiento y estructura de la población </a:t>
            </a:r>
            <a:endParaRPr lang="es-ES_tradnl" sz="2400" dirty="0" smtClean="0"/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err="1"/>
              <a:t>Pags</a:t>
            </a:r>
            <a:r>
              <a:rPr lang="es-MX" sz="2400" b="1" dirty="0"/>
              <a:t>. </a:t>
            </a:r>
            <a:r>
              <a:rPr lang="es-MX" sz="2400" b="1" dirty="0" smtClean="0"/>
              <a:t>11-36. 44 preguntas</a:t>
            </a:r>
          </a:p>
          <a:p>
            <a:pPr marL="400050" lvl="2" indent="0">
              <a:buNone/>
            </a:pPr>
            <a:endParaRPr lang="es-MX" sz="2400" b="1" dirty="0"/>
          </a:p>
          <a:p>
            <a:r>
              <a:rPr lang="es-MX" sz="2400" b="1" dirty="0" smtClean="0"/>
              <a:t>4. Población </a:t>
            </a:r>
            <a:r>
              <a:rPr lang="es-MX" sz="2400" b="1" dirty="0"/>
              <a:t>y </a:t>
            </a:r>
            <a:r>
              <a:rPr lang="es-MX" sz="2400" b="1" dirty="0" smtClean="0"/>
              <a:t>Desarrollo</a:t>
            </a:r>
          </a:p>
          <a:p>
            <a:pPr algn="just">
              <a:buBlip>
                <a:blip r:embed="rId3"/>
              </a:buBlip>
            </a:pPr>
            <a:r>
              <a:rPr lang="es-ES_tradnl" sz="2400" dirty="0">
                <a:solidFill>
                  <a:srgbClr val="FF0000"/>
                </a:solidFill>
              </a:rPr>
              <a:t>SECCIÓN 1</a:t>
            </a:r>
            <a:r>
              <a:rPr lang="es-ES_tradnl" sz="2400" dirty="0"/>
              <a:t>. Población, crecimiento sostenido y desarrollo sostenible; </a:t>
            </a:r>
            <a:r>
              <a:rPr lang="es-ES_tradnl" sz="2400" dirty="0">
                <a:solidFill>
                  <a:srgbClr val="FF0000"/>
                </a:solidFill>
              </a:rPr>
              <a:t>SECCIÓN 3</a:t>
            </a:r>
            <a:r>
              <a:rPr lang="es-ES_tradnl" sz="2400" dirty="0"/>
              <a:t>. Urbanización y migración interna; </a:t>
            </a:r>
            <a:r>
              <a:rPr lang="es-ES_tradnl" sz="2400" dirty="0">
                <a:solidFill>
                  <a:srgbClr val="FF0000"/>
                </a:solidFill>
              </a:rPr>
              <a:t>SECCIÓN 4</a:t>
            </a:r>
            <a:r>
              <a:rPr lang="es-ES_tradnl" sz="2400" dirty="0"/>
              <a:t>. Migración internacional y desarrollo</a:t>
            </a:r>
            <a:endParaRPr lang="es-MX" sz="2400" b="1" dirty="0"/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smtClean="0"/>
              <a:t>S1. </a:t>
            </a:r>
            <a:r>
              <a:rPr lang="es-MX" sz="2400" b="1" dirty="0" err="1" smtClean="0"/>
              <a:t>Pags</a:t>
            </a:r>
            <a:r>
              <a:rPr lang="es-MX" sz="2400" b="1" dirty="0"/>
              <a:t>. </a:t>
            </a:r>
            <a:r>
              <a:rPr lang="es-MX" sz="2400" b="1" dirty="0" smtClean="0"/>
              <a:t>05-10. 14 </a:t>
            </a:r>
            <a:r>
              <a:rPr lang="es-MX" sz="2400" b="1" dirty="0"/>
              <a:t>preguntas</a:t>
            </a:r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smtClean="0"/>
              <a:t>S3. </a:t>
            </a:r>
            <a:r>
              <a:rPr lang="es-MX" sz="2400" b="1" dirty="0" err="1" smtClean="0"/>
              <a:t>Pags</a:t>
            </a:r>
            <a:r>
              <a:rPr lang="es-MX" sz="2400" b="1" dirty="0"/>
              <a:t>. </a:t>
            </a:r>
            <a:r>
              <a:rPr lang="es-MX" sz="2400" b="1" dirty="0" smtClean="0"/>
              <a:t>37-43. 14 </a:t>
            </a:r>
            <a:r>
              <a:rPr lang="es-MX" sz="2400" b="1" dirty="0"/>
              <a:t>preguntas</a:t>
            </a:r>
          </a:p>
          <a:p>
            <a:pPr marL="742950" lvl="2" indent="-342900">
              <a:buBlip>
                <a:blip r:embed="rId4"/>
              </a:buBlip>
            </a:pPr>
            <a:r>
              <a:rPr lang="es-MX" sz="2400" b="1" dirty="0" smtClean="0"/>
              <a:t>S4. </a:t>
            </a:r>
            <a:r>
              <a:rPr lang="es-MX" sz="2400" b="1" dirty="0" err="1" smtClean="0"/>
              <a:t>Pags</a:t>
            </a:r>
            <a:r>
              <a:rPr lang="es-MX" sz="2400" b="1" dirty="0"/>
              <a:t>. </a:t>
            </a:r>
            <a:r>
              <a:rPr lang="es-MX" sz="2400" b="1" dirty="0" smtClean="0"/>
              <a:t>44-50. 12 </a:t>
            </a:r>
            <a:r>
              <a:rPr lang="es-MX" sz="2400" b="1" dirty="0"/>
              <a:t>preguntas</a:t>
            </a:r>
          </a:p>
          <a:p>
            <a:pPr marL="457200" lvl="1" indent="0">
              <a:buNone/>
            </a:pPr>
            <a:endParaRPr lang="es-MX" sz="2400" b="1" dirty="0" smtClean="0"/>
          </a:p>
          <a:p>
            <a:pPr marL="457200" lvl="1" indent="0">
              <a:buNone/>
            </a:pPr>
            <a:endParaRPr lang="es-MX" sz="2400" b="1" dirty="0" smtClean="0"/>
          </a:p>
          <a:p>
            <a:pPr marL="0" indent="0">
              <a:buNone/>
            </a:pPr>
            <a:r>
              <a:rPr lang="es-ES_tradnl" sz="2400" dirty="0" smtClean="0"/>
              <a:t> </a:t>
            </a:r>
            <a:endParaRPr lang="es-MX" sz="2400" dirty="0" smtClean="0"/>
          </a:p>
        </p:txBody>
      </p:sp>
      <p:sp>
        <p:nvSpPr>
          <p:cNvPr id="2" name="1 Cerrar llave"/>
          <p:cNvSpPr/>
          <p:nvPr/>
        </p:nvSpPr>
        <p:spPr>
          <a:xfrm>
            <a:off x="5004048" y="4509120"/>
            <a:ext cx="216024" cy="1224136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4788024" y="489035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2"/>
            <a:r>
              <a:rPr lang="es-MX" sz="2400" b="1" dirty="0" smtClean="0"/>
              <a:t>40 </a:t>
            </a:r>
            <a:r>
              <a:rPr lang="es-MX" sz="2400" b="1" dirty="0"/>
              <a:t>preguntas</a:t>
            </a:r>
          </a:p>
        </p:txBody>
      </p:sp>
    </p:spTree>
    <p:extLst>
      <p:ext uri="{BB962C8B-B14F-4D97-AF65-F5344CB8AC3E}">
        <p14:creationId xmlns:p14="http://schemas.microsoft.com/office/powerpoint/2010/main" val="1725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Marcador de contenido"/>
          <p:cNvSpPr>
            <a:spLocks noGrp="1"/>
          </p:cNvSpPr>
          <p:nvPr>
            <p:ph sz="quarter" idx="13"/>
          </p:nvPr>
        </p:nvSpPr>
        <p:spPr bwMode="auto">
          <a:xfrm>
            <a:off x="395536" y="1600200"/>
            <a:ext cx="4100264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Blip>
                <a:blip r:embed="rId2"/>
              </a:buBlip>
            </a:pPr>
            <a:r>
              <a:rPr lang="es-MX" sz="2000" dirty="0" smtClean="0"/>
              <a:t>PROGRAMA NACIONAL DE SALUD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PROGRAMA SECTORIAL DE SALUD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IGUALDAD DE GÉNERO EN SALUD 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PREVENCIÓN Y ATENCIÓN A LA VIOLENCIA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CÁNCER DE MAMA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CÁNCER CÉRVICO UTERINO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PLANIFICACIÓN FAMILIAR Y ANTICONCEPCIÓN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SALUD MATERNA Y PERINATAL</a:t>
            </a:r>
          </a:p>
          <a:p>
            <a:pPr>
              <a:buBlip>
                <a:blip r:embed="rId2"/>
              </a:buBlip>
            </a:pPr>
            <a:endParaRPr lang="es-MX" sz="2000" dirty="0" smtClean="0"/>
          </a:p>
        </p:txBody>
      </p:sp>
      <p:sp>
        <p:nvSpPr>
          <p:cNvPr id="24579" name="5 Marcador de contenido"/>
          <p:cNvSpPr>
            <a:spLocks noGrp="1"/>
          </p:cNvSpPr>
          <p:nvPr>
            <p:ph sz="quarter" idx="14"/>
          </p:nvPr>
        </p:nvSpPr>
        <p:spPr bwMode="auto">
          <a:xfrm>
            <a:off x="4648200" y="1600200"/>
            <a:ext cx="424497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Blip>
                <a:blip r:embed="rId2"/>
              </a:buBlip>
            </a:pPr>
            <a:r>
              <a:rPr lang="es-MX" sz="2000" dirty="0" smtClean="0"/>
              <a:t>SALUD SEXUAL Y REPRODUCTIVA DE ADOLESCENTES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VIH/SIDA E ITS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PROGRAMA DE ATENCIÓN A LA SALUD DE LA ADOLESCENCIA 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PROGRAMA NACIONAL DE LA JUVENTUD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CONSTUYE T</a:t>
            </a:r>
          </a:p>
          <a:p>
            <a:pPr>
              <a:buBlip>
                <a:blip r:embed="rId2"/>
              </a:buBlip>
            </a:pPr>
            <a:r>
              <a:rPr lang="es-MX" sz="2000" dirty="0" smtClean="0"/>
              <a:t>PROGRAMA NACIONAL DE EDUCACIÓN</a:t>
            </a:r>
          </a:p>
        </p:txBody>
      </p:sp>
      <p:sp>
        <p:nvSpPr>
          <p:cNvPr id="24580" name="6 Rectángulo"/>
          <p:cNvSpPr>
            <a:spLocks noChangeArrowheads="1"/>
          </p:cNvSpPr>
          <p:nvPr/>
        </p:nvSpPr>
        <p:spPr bwMode="auto">
          <a:xfrm>
            <a:off x="2914649" y="404664"/>
            <a:ext cx="3506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 dirty="0"/>
              <a:t>Programas Relevantes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91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/>
          </p:cNvSpPr>
          <p:nvPr>
            <p:ph sz="quarter" idx="13"/>
          </p:nvPr>
        </p:nvSpPr>
        <p:spPr bwMode="auto">
          <a:xfrm>
            <a:off x="683568" y="1340768"/>
            <a:ext cx="3730752" cy="43891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Blip>
                <a:blip r:embed="rId2"/>
              </a:buBlip>
            </a:pPr>
            <a:r>
              <a:rPr lang="es-MX" sz="1800" dirty="0" smtClean="0"/>
              <a:t>Consejo Nacional de Población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Centro Nacional de Equidad de Género y Salud Reproductiva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Centro Nacional para la Salud de la Infancia y la Adolescencia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Centro Nacional para la Prevención y Control del VIH SIDA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IMSS Oportunidades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Instituto Mexicano del Seguro Social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Instituto de Seguridad y Servicios Sociales de los Trabajadores del Estado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Instituto Mexicano de la Juventud</a:t>
            </a:r>
          </a:p>
          <a:p>
            <a:endParaRPr lang="es-MX" dirty="0" smtClean="0"/>
          </a:p>
        </p:txBody>
      </p:sp>
      <p:sp>
        <p:nvSpPr>
          <p:cNvPr id="25603" name="3 Marcador de contenido"/>
          <p:cNvSpPr>
            <a:spLocks noGrp="1"/>
          </p:cNvSpPr>
          <p:nvPr>
            <p:ph sz="quarter" idx="14"/>
          </p:nvPr>
        </p:nvSpPr>
        <p:spPr bwMode="auto">
          <a:xfrm>
            <a:off x="4648200" y="1340768"/>
            <a:ext cx="4171950" cy="44644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s-MX" sz="1800" dirty="0" smtClean="0"/>
              <a:t>Secretaría de Educación Pública </a:t>
            </a:r>
          </a:p>
          <a:p>
            <a:r>
              <a:rPr lang="es-MX" sz="1800" dirty="0" smtClean="0"/>
              <a:t>Dirección General de Educación Indígena (PROMAJOVEN)</a:t>
            </a:r>
          </a:p>
          <a:p>
            <a:r>
              <a:rPr lang="es-MX" sz="1800" dirty="0"/>
              <a:t>Dirección General de Formación Continua de Maestros en Servicios</a:t>
            </a:r>
          </a:p>
          <a:p>
            <a:r>
              <a:rPr lang="es-MX" sz="1800" dirty="0" smtClean="0"/>
              <a:t>Dirección General de Educación Superior para Profesionales de la Educación</a:t>
            </a:r>
          </a:p>
          <a:p>
            <a:r>
              <a:rPr lang="es-MX" sz="1800" dirty="0" smtClean="0"/>
              <a:t>Dirección General de Materiales Educativos</a:t>
            </a:r>
          </a:p>
          <a:p>
            <a:r>
              <a:rPr lang="es-MX" sz="1800" dirty="0" smtClean="0"/>
              <a:t>Universidad Pedagógica Nacional</a:t>
            </a:r>
          </a:p>
          <a:p>
            <a:pPr marL="0" indent="0">
              <a:buNone/>
            </a:pPr>
            <a:endParaRPr lang="es-MX" sz="1800" dirty="0" smtClean="0"/>
          </a:p>
          <a:p>
            <a:pPr>
              <a:buBlip>
                <a:blip r:embed="rId2"/>
              </a:buBlip>
            </a:pPr>
            <a:r>
              <a:rPr lang="es-MX" sz="1800" dirty="0" smtClean="0"/>
              <a:t>Instituto Nacional de Salud Pública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Sociedad Mexicana de Demografía</a:t>
            </a:r>
          </a:p>
          <a:p>
            <a:pPr>
              <a:buBlip>
                <a:blip r:embed="rId2"/>
              </a:buBlip>
            </a:pPr>
            <a:r>
              <a:rPr lang="es-MX" sz="1800" dirty="0" smtClean="0"/>
              <a:t>Sociedad Civil Organizada</a:t>
            </a:r>
          </a:p>
        </p:txBody>
      </p:sp>
      <p:sp>
        <p:nvSpPr>
          <p:cNvPr id="25604" name="4 Rectángulo"/>
          <p:cNvSpPr>
            <a:spLocks noChangeArrowheads="1"/>
          </p:cNvSpPr>
          <p:nvPr/>
        </p:nvSpPr>
        <p:spPr bwMode="auto">
          <a:xfrm>
            <a:off x="2699792" y="419621"/>
            <a:ext cx="3843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 dirty="0"/>
              <a:t>Instituciones Propuestas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033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6 Rectángulo"/>
          <p:cNvSpPr>
            <a:spLocks noChangeArrowheads="1"/>
          </p:cNvSpPr>
          <p:nvPr/>
        </p:nvSpPr>
        <p:spPr bwMode="auto">
          <a:xfrm>
            <a:off x="2339752" y="2564904"/>
            <a:ext cx="45765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000" b="1" dirty="0" smtClean="0"/>
              <a:t>Mecánica de Trabajo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2845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77405746"/>
              </p:ext>
            </p:extLst>
          </p:nvPr>
        </p:nvGraphicFramePr>
        <p:xfrm>
          <a:off x="683568" y="836712"/>
          <a:ext cx="806489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1835696" y="25204"/>
            <a:ext cx="55119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 b="1" dirty="0" smtClean="0"/>
              <a:t>Reuniones de los Grupos de Trabajo</a:t>
            </a:r>
            <a:endParaRPr lang="es-MX" sz="28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233518" y="2460304"/>
            <a:ext cx="2826314" cy="2408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59532" y="2594155"/>
            <a:ext cx="24842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dirty="0"/>
              <a:t>Inicio de </a:t>
            </a:r>
            <a:r>
              <a:rPr lang="es-MX" dirty="0" smtClean="0"/>
              <a:t>actividades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Designación de enlace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Integración de los grupos de trabajo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Designación de un coordinador por GT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75856" y="2484786"/>
            <a:ext cx="2871069" cy="2384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 redondeado"/>
          <p:cNvSpPr/>
          <p:nvPr/>
        </p:nvSpPr>
        <p:spPr>
          <a:xfrm>
            <a:off x="6278492" y="2405620"/>
            <a:ext cx="2826314" cy="2463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6298934" y="2560122"/>
            <a:ext cx="2700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 smtClean="0"/>
              <a:t>Proceso de retroalimentación </a:t>
            </a:r>
          </a:p>
          <a:p>
            <a:pPr marL="342900" indent="-342900">
              <a:buAutoNum type="arabicPeriod"/>
            </a:pPr>
            <a:r>
              <a:rPr lang="es-MX" dirty="0" smtClean="0"/>
              <a:t>Validación de las respuestas</a:t>
            </a:r>
          </a:p>
          <a:p>
            <a:pPr marL="342900" indent="-342900">
              <a:buAutoNum type="arabicPeriod"/>
            </a:pPr>
            <a:r>
              <a:rPr lang="es-MX" dirty="0" smtClean="0"/>
              <a:t>Coordinación para integrar un solo cuestionario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469252" y="2590253"/>
            <a:ext cx="2484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dirty="0" smtClean="0"/>
              <a:t>Revisión detallada del cuestionario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Coordinación del llenado del cuestionario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Planteamiento de dudas en preguntas específicas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88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292754244"/>
              </p:ext>
            </p:extLst>
          </p:nvPr>
        </p:nvGraphicFramePr>
        <p:xfrm>
          <a:off x="683568" y="836712"/>
          <a:ext cx="806489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1835696" y="25204"/>
            <a:ext cx="55119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 b="1" dirty="0" smtClean="0"/>
              <a:t>Reuniones de los Grupos de Trabajo</a:t>
            </a:r>
            <a:endParaRPr lang="es-MX" sz="28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233518" y="2460304"/>
            <a:ext cx="2826314" cy="4238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59532" y="2594155"/>
            <a:ext cx="2700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 smtClean="0"/>
              <a:t>Identificación de preguntas </a:t>
            </a:r>
            <a:r>
              <a:rPr lang="es-MX" dirty="0"/>
              <a:t>según las atribuciones de cada </a:t>
            </a:r>
            <a:r>
              <a:rPr lang="es-MX" dirty="0" smtClean="0"/>
              <a:t>instancia.</a:t>
            </a:r>
          </a:p>
          <a:p>
            <a:pPr marL="342900" indent="-342900">
              <a:buAutoNum type="arabicPeriod"/>
            </a:pPr>
            <a:r>
              <a:rPr lang="es-MX" dirty="0" smtClean="0"/>
              <a:t>Necesidades </a:t>
            </a:r>
            <a:r>
              <a:rPr lang="es-MX" dirty="0"/>
              <a:t>y disponibilidad de </a:t>
            </a:r>
            <a:r>
              <a:rPr lang="es-MX" dirty="0" smtClean="0"/>
              <a:t>información.</a:t>
            </a:r>
          </a:p>
          <a:p>
            <a:pPr marL="342900" indent="-342900">
              <a:buAutoNum type="arabicPeriod"/>
            </a:pPr>
            <a:r>
              <a:rPr lang="es-MX" dirty="0" smtClean="0"/>
              <a:t>Formas </a:t>
            </a:r>
            <a:r>
              <a:rPr lang="es-MX" dirty="0"/>
              <a:t>en las que se proporcionará la información </a:t>
            </a:r>
            <a:r>
              <a:rPr lang="es-MX" dirty="0" smtClean="0"/>
              <a:t>( informes, links electrónicos,  entrevistas)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75856" y="2484785"/>
            <a:ext cx="2871069" cy="4213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288118" y="2560122"/>
            <a:ext cx="2736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 smtClean="0"/>
              <a:t>Distribución de preguntas o secciones de preguntas según </a:t>
            </a:r>
            <a:r>
              <a:rPr lang="es-MX" dirty="0"/>
              <a:t>las atribuciones de cada </a:t>
            </a:r>
            <a:r>
              <a:rPr lang="es-MX" dirty="0" smtClean="0"/>
              <a:t>instancia.</a:t>
            </a:r>
          </a:p>
          <a:p>
            <a:pPr marL="342900" indent="-342900">
              <a:buFontTx/>
              <a:buAutoNum type="arabicPeriod"/>
            </a:pPr>
            <a:r>
              <a:rPr lang="es-MX" dirty="0"/>
              <a:t>Probablemente más de una </a:t>
            </a:r>
            <a:r>
              <a:rPr lang="es-MX" dirty="0" smtClean="0"/>
              <a:t>instancia </a:t>
            </a:r>
            <a:r>
              <a:rPr lang="es-MX" dirty="0"/>
              <a:t>deberá llenar una misma </a:t>
            </a:r>
            <a:r>
              <a:rPr lang="es-MX" dirty="0" smtClean="0"/>
              <a:t>pregunta.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Planteamiento de como entregarán un solo cuestionario</a:t>
            </a:r>
          </a:p>
          <a:p>
            <a:pPr marL="342900" indent="-342900">
              <a:buFontTx/>
              <a:buAutoNum type="arabicPeriod"/>
            </a:pPr>
            <a:r>
              <a:rPr lang="es-MX" dirty="0" smtClean="0"/>
              <a:t>Elaboración de estrategia para validar las respuestas</a:t>
            </a:r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278492" y="2405619"/>
            <a:ext cx="2826314" cy="4238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6323497" y="2610683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 smtClean="0"/>
              <a:t>Proceso de validación de las respuestas.</a:t>
            </a:r>
          </a:p>
          <a:p>
            <a:pPr marL="342900" indent="-342900">
              <a:buAutoNum type="arabicPeriod"/>
            </a:pPr>
            <a:r>
              <a:rPr lang="es-MX" dirty="0" smtClean="0"/>
              <a:t>Conciliación y acuerdos.</a:t>
            </a:r>
          </a:p>
          <a:p>
            <a:pPr marL="342900" indent="-342900">
              <a:buAutoNum type="arabicPeriod"/>
            </a:pPr>
            <a:r>
              <a:rPr lang="es-MX" dirty="0" smtClean="0"/>
              <a:t>Integración de un solo cuestionario.</a:t>
            </a:r>
          </a:p>
          <a:p>
            <a:pPr marL="342900" indent="-342900">
              <a:buAutoNum type="arabicPeriod"/>
            </a:pPr>
            <a:r>
              <a:rPr lang="es-MX" dirty="0" smtClean="0"/>
              <a:t>Revisión y entrega al coordinador(a) de grupo.</a:t>
            </a:r>
          </a:p>
          <a:p>
            <a:pPr marL="342900" indent="-342900"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0194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Marcador de contenido"/>
          <p:cNvSpPr>
            <a:spLocks noGrp="1"/>
          </p:cNvSpPr>
          <p:nvPr>
            <p:ph idx="1"/>
          </p:nvPr>
        </p:nvSpPr>
        <p:spPr bwMode="auto">
          <a:xfrm>
            <a:off x="539552" y="404664"/>
            <a:ext cx="8229600" cy="59046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MX" sz="2400" dirty="0" smtClean="0"/>
              <a:t>Cada Grupo de Trabajo entregará un solo cuestionario</a:t>
            </a:r>
          </a:p>
          <a:p>
            <a:pPr algn="just">
              <a:buFont typeface="Wingdings" pitchFamily="2" charset="2"/>
              <a:buChar char="Ø"/>
            </a:pPr>
            <a:endParaRPr lang="es-MX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s-MX" sz="2400" dirty="0"/>
              <a:t>Tanto instituciones de </a:t>
            </a:r>
            <a:r>
              <a:rPr lang="es-MX" sz="2400" dirty="0" smtClean="0"/>
              <a:t>gobierno como academia y organizaciones de la sociedad </a:t>
            </a:r>
            <a:r>
              <a:rPr lang="es-MX" sz="2400" dirty="0"/>
              <a:t>civil deberán apegarse a las fechas programadas de entrega </a:t>
            </a:r>
            <a:r>
              <a:rPr lang="es-MX" sz="2400" dirty="0" smtClean="0"/>
              <a:t>del cuestionario.</a:t>
            </a:r>
          </a:p>
          <a:p>
            <a:pPr algn="just">
              <a:buFont typeface="Wingdings" pitchFamily="2" charset="2"/>
              <a:buChar char="Ø"/>
            </a:pPr>
            <a:endParaRPr lang="es-MX" sz="2400" dirty="0"/>
          </a:p>
          <a:p>
            <a:pPr algn="just">
              <a:buFont typeface="Wingdings" pitchFamily="2" charset="2"/>
              <a:buChar char="Ø"/>
            </a:pPr>
            <a:r>
              <a:rPr lang="es-MX" sz="2400" dirty="0"/>
              <a:t>En el proceso de sistematización de la información, si existe divergencia en las respuestas, deberá conciliarse, de tal manera que, tanto </a:t>
            </a:r>
            <a:r>
              <a:rPr lang="es-MX" sz="2400" dirty="0" smtClean="0"/>
              <a:t>gobierno, academia como </a:t>
            </a:r>
            <a:r>
              <a:rPr lang="es-MX" sz="2400" dirty="0" err="1" smtClean="0"/>
              <a:t>OSCs</a:t>
            </a:r>
            <a:r>
              <a:rPr lang="es-MX" sz="2400" dirty="0" smtClean="0"/>
              <a:t>, </a:t>
            </a:r>
            <a:r>
              <a:rPr lang="es-MX" sz="2400" dirty="0"/>
              <a:t>estén de acuerdo con éstas</a:t>
            </a:r>
            <a:r>
              <a:rPr lang="es-MX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MX" sz="2400" dirty="0"/>
          </a:p>
          <a:p>
            <a:pPr algn="just">
              <a:buFont typeface="Wingdings" pitchFamily="2" charset="2"/>
              <a:buChar char="Ø"/>
            </a:pPr>
            <a:r>
              <a:rPr lang="es-MX" sz="2400" dirty="0"/>
              <a:t>Las reuniones realizadas por el grupo de trabajo serán acompañadas por la consultora y el o la coordinador del grupo.</a:t>
            </a:r>
          </a:p>
        </p:txBody>
      </p:sp>
    </p:spTree>
    <p:extLst>
      <p:ext uri="{BB962C8B-B14F-4D97-AF65-F5344CB8AC3E}">
        <p14:creationId xmlns:p14="http://schemas.microsoft.com/office/powerpoint/2010/main" val="25733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Entrega de insumos por vía electrónica:</a:t>
            </a:r>
          </a:p>
          <a:p>
            <a:pPr marL="0" indent="0">
              <a:buNone/>
            </a:pPr>
            <a:endParaRPr lang="es-MX" dirty="0" smtClean="0"/>
          </a:p>
          <a:p>
            <a:pPr lvl="1"/>
            <a:r>
              <a:rPr lang="es-MX" sz="2800" dirty="0" smtClean="0"/>
              <a:t>1. Encuesta Mundial</a:t>
            </a:r>
          </a:p>
          <a:p>
            <a:pPr lvl="1"/>
            <a:r>
              <a:rPr lang="es-MX" sz="2800" dirty="0" smtClean="0"/>
              <a:t>2. Guía del Entrevistador</a:t>
            </a:r>
          </a:p>
          <a:p>
            <a:pPr lvl="1"/>
            <a:r>
              <a:rPr lang="es-MX" sz="2800" dirty="0" smtClean="0"/>
              <a:t>3. </a:t>
            </a:r>
            <a:r>
              <a:rPr lang="es-MX" sz="2800" dirty="0"/>
              <a:t>Presentaciones de la primera reunión</a:t>
            </a:r>
          </a:p>
        </p:txBody>
      </p:sp>
    </p:spTree>
    <p:extLst>
      <p:ext uri="{BB962C8B-B14F-4D97-AF65-F5344CB8AC3E}">
        <p14:creationId xmlns:p14="http://schemas.microsoft.com/office/powerpoint/2010/main" val="24214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421075"/>
              </p:ext>
            </p:extLst>
          </p:nvPr>
        </p:nvGraphicFramePr>
        <p:xfrm>
          <a:off x="247650" y="1123950"/>
          <a:ext cx="8686800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Documento" r:id="rId4" imgW="8372266" imgH="5609442" progId="Word.Document.12">
                  <p:embed/>
                </p:oleObj>
              </mc:Choice>
              <mc:Fallback>
                <p:oleObj name="Documento" r:id="rId4" imgW="8372266" imgH="560944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123950"/>
                        <a:ext cx="8686800" cy="573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6 CuadroTexto"/>
          <p:cNvSpPr txBox="1">
            <a:spLocks noChangeArrowheads="1"/>
          </p:cNvSpPr>
          <p:nvPr/>
        </p:nvSpPr>
        <p:spPr bwMode="auto">
          <a:xfrm>
            <a:off x="3203848" y="562973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 dirty="0"/>
              <a:t>CRONOGRAMA</a:t>
            </a:r>
          </a:p>
        </p:txBody>
      </p:sp>
      <p:pic>
        <p:nvPicPr>
          <p:cNvPr id="5" name="4 Image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562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7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2420938"/>
            <a:ext cx="8229600" cy="1152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dirty="0" smtClean="0"/>
              <a:t>BREVE REVISIÓN DEL CUESTIONARIO</a:t>
            </a:r>
          </a:p>
        </p:txBody>
      </p:sp>
    </p:spTree>
    <p:extLst>
      <p:ext uri="{BB962C8B-B14F-4D97-AF65-F5344CB8AC3E}">
        <p14:creationId xmlns:p14="http://schemas.microsoft.com/office/powerpoint/2010/main" val="33116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897162"/>
              </p:ext>
            </p:extLst>
          </p:nvPr>
        </p:nvGraphicFramePr>
        <p:xfrm>
          <a:off x="827584" y="1628800"/>
          <a:ext cx="7272809" cy="439248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45169"/>
                <a:gridCol w="1443063"/>
                <a:gridCol w="5184577"/>
              </a:tblGrid>
              <a:tr h="59006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</a:rPr>
                        <a:t>FECHA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</a:rPr>
                        <a:t>ACCIÓN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1114573">
                <a:tc rowSpan="3"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effectLst/>
                        </a:rPr>
                        <a:t>2012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/>
                        </a:rPr>
                        <a:t>Agosto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Instrumentos de la Encuesta Mundial distribuidos por Comisiones Regionales.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11145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/>
                        </a:rPr>
                        <a:t>Agosto-Octubre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effectLst/>
                        </a:rPr>
                        <a:t>Respuesta de los países al Cuestionario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157327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effectLst/>
                        </a:rPr>
                        <a:t>Noviembre-Diciembre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Datos compilados / codificados y puestos a disposición de las Comisiones Regionales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273" name="5 CuadroTexto"/>
          <p:cNvSpPr txBox="1">
            <a:spLocks noChangeArrowheads="1"/>
          </p:cNvSpPr>
          <p:nvPr/>
        </p:nvSpPr>
        <p:spPr bwMode="auto">
          <a:xfrm>
            <a:off x="2915816" y="716902"/>
            <a:ext cx="295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dirty="0"/>
              <a:t>Proceso Global</a:t>
            </a:r>
          </a:p>
        </p:txBody>
      </p:sp>
    </p:spTree>
    <p:extLst>
      <p:ext uri="{BB962C8B-B14F-4D97-AF65-F5344CB8AC3E}">
        <p14:creationId xmlns:p14="http://schemas.microsoft.com/office/powerpoint/2010/main" val="23054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contenido"/>
          <p:cNvSpPr>
            <a:spLocks noGrp="1"/>
          </p:cNvSpPr>
          <p:nvPr>
            <p:ph idx="1"/>
          </p:nvPr>
        </p:nvSpPr>
        <p:spPr bwMode="auto">
          <a:xfrm>
            <a:off x="395288" y="2205038"/>
            <a:ext cx="82296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DUDAS O INQUIETUDES</a:t>
            </a:r>
          </a:p>
        </p:txBody>
      </p:sp>
    </p:spTree>
    <p:extLst>
      <p:ext uri="{BB962C8B-B14F-4D97-AF65-F5344CB8AC3E}">
        <p14:creationId xmlns:p14="http://schemas.microsoft.com/office/powerpoint/2010/main" val="41957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03199" y="234888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Gracias</a:t>
            </a:r>
            <a:endParaRPr lang="es-MX" sz="4000" b="1" dirty="0"/>
          </a:p>
        </p:txBody>
      </p:sp>
      <p:pic>
        <p:nvPicPr>
          <p:cNvPr id="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88814"/>
            <a:ext cx="29146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764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296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735233"/>
              </p:ext>
            </p:extLst>
          </p:nvPr>
        </p:nvGraphicFramePr>
        <p:xfrm>
          <a:off x="899592" y="836712"/>
          <a:ext cx="7704857" cy="54388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73187"/>
                <a:gridCol w="1315045"/>
                <a:gridCol w="5616625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</a:rPr>
                        <a:t>FECHA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</a:rPr>
                        <a:t>ACCIÓN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62473">
                <a:tc rowSpan="3"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effectLst/>
                        </a:rPr>
                        <a:t>2013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Marzo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Análisis de los datos de los países y la finalización de informes regionales por  las Comisiones Regionales.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624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Junio-Agosto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Conferencias Regionales </a:t>
                      </a:r>
                      <a:r>
                        <a:rPr lang="es-MX" sz="2000" dirty="0" smtClean="0">
                          <a:effectLst/>
                        </a:rPr>
                        <a:t>sobre población</a:t>
                      </a:r>
                      <a:r>
                        <a:rPr lang="es-MX" sz="2000" dirty="0">
                          <a:effectLst/>
                        </a:rPr>
                        <a:t>: </a:t>
                      </a:r>
                      <a:r>
                        <a:rPr lang="es-MX" sz="2000" dirty="0" smtClean="0">
                          <a:effectLst/>
                        </a:rPr>
                        <a:t>CEPAL – junio</a:t>
                      </a:r>
                      <a:r>
                        <a:rPr lang="es-MX" sz="2000" baseline="0" dirty="0" smtClean="0">
                          <a:effectLst/>
                        </a:rPr>
                        <a:t> en Uruguay.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624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Diciembre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Concluido Borrador del Informe Global / Informe del Secretario General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31236">
                <a:tc rowSpan="4">
                  <a:txBody>
                    <a:bodyPr/>
                    <a:lstStyle/>
                    <a:p>
                      <a:pPr algn="ctr"/>
                      <a:r>
                        <a:rPr lang="es-MX" sz="2000">
                          <a:effectLst/>
                        </a:rPr>
                        <a:t>2014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Abril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47° Sesión de </a:t>
                      </a:r>
                      <a:r>
                        <a:rPr lang="es-MX" sz="2000" dirty="0" smtClean="0">
                          <a:effectLst/>
                        </a:rPr>
                        <a:t>Comisión sobre Población y Desarrollo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624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Abril/Mayo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6° Conferencia Internacional de Parlamentarios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9937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Junio/Julio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Completado el Informe </a:t>
                      </a:r>
                      <a:r>
                        <a:rPr lang="es-MX" sz="2000" dirty="0" smtClean="0">
                          <a:effectLst/>
                        </a:rPr>
                        <a:t>del </a:t>
                      </a: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Índice del </a:t>
                      </a:r>
                      <a:r>
                        <a:rPr lang="es-MX" sz="2000" dirty="0" smtClean="0">
                          <a:effectLst/>
                        </a:rPr>
                        <a:t>Secretario General sobre el </a:t>
                      </a:r>
                      <a:r>
                        <a:rPr lang="es-MX" sz="2000" dirty="0">
                          <a:effectLst/>
                        </a:rPr>
                        <a:t>debate de la 47° CPD ( </a:t>
                      </a:r>
                      <a:r>
                        <a:rPr lang="es-MX" sz="2000" dirty="0" err="1">
                          <a:effectLst/>
                        </a:rPr>
                        <a:t>Secretary</a:t>
                      </a:r>
                      <a:r>
                        <a:rPr lang="es-MX" sz="2000" dirty="0">
                          <a:effectLst/>
                        </a:rPr>
                        <a:t>-General ‘s </a:t>
                      </a:r>
                      <a:r>
                        <a:rPr lang="es-MX" sz="2000" dirty="0" err="1">
                          <a:effectLst/>
                        </a:rPr>
                        <a:t>Index</a:t>
                      </a:r>
                      <a:r>
                        <a:rPr lang="es-MX" sz="2000" dirty="0">
                          <a:effectLst/>
                        </a:rPr>
                        <a:t> </a:t>
                      </a:r>
                      <a:r>
                        <a:rPr lang="es-MX" sz="2000" dirty="0" err="1">
                          <a:effectLst/>
                        </a:rPr>
                        <a:t>Report</a:t>
                      </a:r>
                      <a:r>
                        <a:rPr lang="es-MX" sz="2000" dirty="0">
                          <a:effectLst/>
                        </a:rPr>
                        <a:t> </a:t>
                      </a:r>
                      <a:r>
                        <a:rPr lang="es-MX" sz="2000" dirty="0" err="1">
                          <a:effectLst/>
                        </a:rPr>
                        <a:t>on</a:t>
                      </a:r>
                      <a:r>
                        <a:rPr lang="es-MX" sz="2000" dirty="0">
                          <a:effectLst/>
                        </a:rPr>
                        <a:t> 47th CPD Debate </a:t>
                      </a:r>
                      <a:r>
                        <a:rPr lang="es-MX" sz="2000" dirty="0" err="1">
                          <a:effectLst/>
                        </a:rPr>
                        <a:t>completed</a:t>
                      </a:r>
                      <a:r>
                        <a:rPr lang="es-MX" sz="2000" dirty="0">
                          <a:effectLst/>
                        </a:rPr>
                        <a:t>).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624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>
                          <a:effectLst/>
                        </a:rPr>
                        <a:t>Setiembre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sz="2000" dirty="0">
                          <a:effectLst/>
                        </a:rPr>
                        <a:t>Asamblea General de Naciones Unidas. Sesión especial de CIPD más allá del 2014.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301" name="5 CuadroTexto"/>
          <p:cNvSpPr txBox="1">
            <a:spLocks noChangeArrowheads="1"/>
          </p:cNvSpPr>
          <p:nvPr/>
        </p:nvSpPr>
        <p:spPr bwMode="auto">
          <a:xfrm>
            <a:off x="3131840" y="194582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dirty="0"/>
              <a:t>Proceso Global</a:t>
            </a:r>
          </a:p>
        </p:txBody>
      </p:sp>
    </p:spTree>
    <p:extLst>
      <p:ext uri="{BB962C8B-B14F-4D97-AF65-F5344CB8AC3E}">
        <p14:creationId xmlns:p14="http://schemas.microsoft.com/office/powerpoint/2010/main" val="8363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1828974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s-MX" sz="48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¿Qué recupera el </a:t>
            </a:r>
            <a:endParaRPr lang="es-MX" sz="48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FontTx/>
              <a:buNone/>
              <a:defRPr/>
            </a:pPr>
            <a:r>
              <a:rPr lang="es-MX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cuestionario </a:t>
            </a:r>
            <a:r>
              <a:rPr lang="es-MX" sz="48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global?</a:t>
            </a: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94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4943"/>
            <a:ext cx="2914650" cy="1343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0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620688"/>
            <a:ext cx="8229600" cy="511256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defRPr/>
            </a:pPr>
            <a:r>
              <a:rPr lang="es-MX" sz="2400" dirty="0" smtClean="0"/>
              <a:t>La situación y tendencias de cambio en los ámbitos político, económico, social y demográfico.</a:t>
            </a:r>
          </a:p>
          <a:p>
            <a:pPr marL="342900" lvl="1" indent="-342900" algn="just" eaLnBrk="1" hangingPunct="1">
              <a:buFontTx/>
              <a:buChar char="•"/>
              <a:defRPr/>
            </a:pPr>
            <a:r>
              <a:rPr lang="es-MX" sz="2400" dirty="0"/>
              <a:t>S</a:t>
            </a:r>
            <a:r>
              <a:rPr lang="es-MX" sz="2400" dirty="0" smtClean="0"/>
              <a:t>e indaga sobre los progresos y logros realizados por los países en:</a:t>
            </a:r>
          </a:p>
          <a:p>
            <a:pPr marL="342900" lvl="1" indent="-342900" algn="just" eaLnBrk="1" hangingPunct="1">
              <a:buFontTx/>
              <a:buChar char="•"/>
              <a:defRPr/>
            </a:pPr>
            <a:endParaRPr lang="es-MX" sz="2400" dirty="0" smtClean="0"/>
          </a:p>
          <a:p>
            <a:pPr lvl="1" algn="just" eaLnBrk="1" hangingPunct="1">
              <a:defRPr/>
            </a:pPr>
            <a:r>
              <a:rPr lang="es-MX" sz="2000" dirty="0" smtClean="0"/>
              <a:t>La integración de la dimensión poblacional en las políticas públicas y las estrategias de desarrollo; </a:t>
            </a:r>
          </a:p>
          <a:p>
            <a:pPr lvl="1" algn="just" eaLnBrk="1" hangingPunct="1">
              <a:defRPr/>
            </a:pPr>
            <a:r>
              <a:rPr lang="es-MX" sz="2000" dirty="0" smtClean="0"/>
              <a:t>Equidad de género y empoderamiento de las mujeres;</a:t>
            </a:r>
          </a:p>
          <a:p>
            <a:pPr lvl="1" algn="just" eaLnBrk="1" hangingPunct="1">
              <a:defRPr/>
            </a:pPr>
            <a:r>
              <a:rPr lang="es-MX" sz="2000" dirty="0"/>
              <a:t>D</a:t>
            </a:r>
            <a:r>
              <a:rPr lang="es-MX" sz="2000" dirty="0" smtClean="0"/>
              <a:t>erechos reproductivos y salud reproductiva en relación con la igualdad social;</a:t>
            </a:r>
          </a:p>
          <a:p>
            <a:pPr lvl="1" algn="just" eaLnBrk="1" hangingPunct="1">
              <a:defRPr/>
            </a:pPr>
            <a:r>
              <a:rPr lang="es-MX" sz="2000" dirty="0" smtClean="0"/>
              <a:t>La atención específica de adolescentes y jóvenes;</a:t>
            </a:r>
          </a:p>
          <a:p>
            <a:pPr lvl="1" algn="just" eaLnBrk="1" hangingPunct="1">
              <a:defRPr/>
            </a:pPr>
            <a:r>
              <a:rPr lang="es-MX" sz="2000" dirty="0" smtClean="0"/>
              <a:t>El papel de la sociedad civil y la asistencia internacional.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3055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11811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s-MX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¿Qué </a:t>
            </a:r>
            <a:r>
              <a:rPr lang="es-MX" sz="48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se busca</a:t>
            </a:r>
            <a:r>
              <a:rPr lang="es-MX" sz="48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?</a:t>
            </a:r>
            <a:endParaRPr lang="es-MX" sz="48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4943"/>
            <a:ext cx="2914650" cy="1343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946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5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>
            <a:spLocks noGrp="1"/>
          </p:cNvSpPr>
          <p:nvPr>
            <p:ph idx="1"/>
          </p:nvPr>
        </p:nvSpPr>
        <p:spPr bwMode="auto">
          <a:xfrm>
            <a:off x="467544" y="620688"/>
            <a:ext cx="8445500" cy="5327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 eaLnBrk="1" hangingPunct="1"/>
            <a:r>
              <a:rPr lang="es-MX" sz="2400" dirty="0" smtClean="0"/>
              <a:t>Se intenta obtener la imagen más precisa de la situación actual del país en materia de población y desarrollo, tratando de identificar las dificultades, desafíos y oportunidades que se plantean para la implementación de la agenda de El Cairo. </a:t>
            </a:r>
          </a:p>
          <a:p>
            <a:pPr algn="just" eaLnBrk="1" hangingPunct="1"/>
            <a:endParaRPr lang="es-MX" sz="2400" dirty="0" smtClean="0"/>
          </a:p>
          <a:p>
            <a:pPr algn="just" eaLnBrk="1" hangingPunct="1"/>
            <a:endParaRPr lang="es-MX" sz="1000" dirty="0" smtClean="0"/>
          </a:p>
          <a:p>
            <a:pPr lvl="1"/>
            <a:r>
              <a:rPr lang="es-MX" b="1" dirty="0" smtClean="0"/>
              <a:t>Avances en el ámbito institucional</a:t>
            </a:r>
          </a:p>
          <a:p>
            <a:pPr lvl="1"/>
            <a:r>
              <a:rPr lang="es-MX" b="1" dirty="0" smtClean="0"/>
              <a:t>En las políticas y programas de población</a:t>
            </a:r>
          </a:p>
          <a:p>
            <a:pPr lvl="1"/>
            <a:r>
              <a:rPr lang="es-MX" b="1" dirty="0" smtClean="0"/>
              <a:t>En la integración de la dimensión poblacional en el diseño y aplicación de políticas públicas y estrategias de desarrollo</a:t>
            </a:r>
          </a:p>
          <a:p>
            <a:pPr lvl="1"/>
            <a:r>
              <a:rPr lang="es-MX" b="1" dirty="0" smtClean="0"/>
              <a:t>En el avance del fortalecimiento de temas específicos.</a:t>
            </a:r>
          </a:p>
          <a:p>
            <a:pPr lvl="1"/>
            <a:endParaRPr lang="es-MX" b="1" dirty="0" smtClean="0"/>
          </a:p>
          <a:p>
            <a:pPr algn="just" eaLnBrk="1" hangingPunct="1"/>
            <a:endParaRPr lang="es-MX" sz="800" dirty="0" smtClean="0"/>
          </a:p>
          <a:p>
            <a:pPr algn="just" eaLnBrk="1" hangingPunct="1"/>
            <a:r>
              <a:rPr lang="es-MX" sz="2400" b="1" dirty="0" smtClean="0">
                <a:solidFill>
                  <a:srgbClr val="FF0000"/>
                </a:solidFill>
              </a:rPr>
              <a:t>Identificar la líneas prioritarias de acción que permitirán avanzar hacia la realización de los compromisos contraídos y los objetivos adoptados en la CIPD por los países de la región.</a:t>
            </a:r>
          </a:p>
          <a:p>
            <a:pPr algn="just" eaLnBrk="1" hangingPunct="1"/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21030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11811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s-MX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Papel del consultor: articulación e integración de los insumos </a:t>
            </a:r>
          </a:p>
          <a:p>
            <a:pPr marL="0" indent="0" algn="ctr">
              <a:buFontTx/>
              <a:buNone/>
              <a:defRPr/>
            </a:pPr>
            <a:endParaRPr lang="es-MX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94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4943"/>
            <a:ext cx="2914650" cy="1343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514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324</TotalTime>
  <Words>1654</Words>
  <Application>Microsoft Office PowerPoint</Application>
  <PresentationFormat>Presentación en pantalla (4:3)</PresentationFormat>
  <Paragraphs>230</Paragraphs>
  <Slides>31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termal</vt:lpstr>
      <vt:lpstr>Documento</vt:lpstr>
      <vt:lpstr>Metodología  Encuesta Mundial sobre el Cumplimiento del Programa de Acción de la Conferencia Internacional de Población y Desarrollo y su Seguimiento Después del 2014</vt:lpstr>
      <vt:lpstr>DONDE ESTAMOS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 Encuesta Mundial sobre el cumplimiento del Programa de Acción de la Conferencia Internacional de Población y Desarrollo y su seguimiento después del 2014</dc:title>
  <dc:creator>Propietario</dc:creator>
  <cp:lastModifiedBy>Ojeda Lavin Auralet</cp:lastModifiedBy>
  <cp:revision>35</cp:revision>
  <dcterms:created xsi:type="dcterms:W3CDTF">2012-09-11T18:08:55Z</dcterms:created>
  <dcterms:modified xsi:type="dcterms:W3CDTF">2012-09-14T18:50:09Z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ID_NAME">
    <vt:lpwstr>46b0d8d6-9470-4dc3-ae20-a510944cddaa</vt:lpwstr>
  </property>
  <property fmtid="{D5CDD505-2E9C-101B-9397-08002B2CF9AE}" pid="3" name="REPOSITORY_ID_NAME">
    <vt:lpwstr>CONAPO_rep@swb</vt:lpwstr>
  </property>
</Properties>
</file>