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3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6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6967974798666978E-2"/>
          <c:w val="0.93061476186457281"/>
          <c:h val="0.9030320252013329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2005-2010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explosion val="14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explosion val="0"/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3"/>
            <c:bubble3D val="0"/>
            <c:explosion val="27"/>
          </c:dPt>
          <c:dLbls>
            <c:dLbl>
              <c:idx val="0"/>
              <c:layout>
                <c:manualLayout>
                  <c:x val="0.2600536161010728"/>
                  <c:y val="-0.122649147104666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1702307228061908E-2"/>
                  <c:y val="-0.121764646972086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9224859590148232E-2"/>
                  <c:y val="-1.46983349739603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1782468633705058E-2"/>
                  <c:y val="0.147877620355390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00">
                    <a:latin typeface="Soberana Sans" pitchFamily="50" charset="0"/>
                  </a:defRPr>
                </a:pPr>
                <a:endParaRPr lang="es-MX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No migrante</c:v>
                </c:pt>
                <c:pt idx="1">
                  <c:v>Migrante intraestatal</c:v>
                </c:pt>
                <c:pt idx="2">
                  <c:v>Migrante interestatal</c:v>
                </c:pt>
                <c:pt idx="3">
                  <c:v>Migrante internacional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_-* #,##0_-;\-* #,##0_-;_-* &quot;-&quot;??_-;_-@_-">
                  <c:v>92878543</c:v>
                </c:pt>
                <c:pt idx="1">
                  <c:v>3096453</c:v>
                </c:pt>
                <c:pt idx="2">
                  <c:v>3500696</c:v>
                </c:pt>
                <c:pt idx="3">
                  <c:v>1076107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es-MX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689138576779027E-2"/>
          <c:y val="6.4239828693790149E-2"/>
          <c:w val="0.93757802746566787"/>
          <c:h val="0.823648232200724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Hombres</c:v>
                </c:pt>
              </c:strCache>
            </c:strRef>
          </c:tx>
          <c:spPr>
            <a:gradFill>
              <a:gsLst>
                <a:gs pos="650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31000">
                  <a:schemeClr val="accent1">
                    <a:lumMod val="20000"/>
                    <a:lumOff val="8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Sheet1!$A$2:$A$16</c:f>
              <c:strCache>
                <c:ptCount val="15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-5.4397368413059528</c:v>
                </c:pt>
                <c:pt idx="1">
                  <c:v>-4.4930155422788252</c:v>
                </c:pt>
                <c:pt idx="2">
                  <c:v>-5.2923631128295936</c:v>
                </c:pt>
                <c:pt idx="8">
                  <c:v>-2.3212273449341039</c:v>
                </c:pt>
                <c:pt idx="9">
                  <c:v>-1.6705595767105772</c:v>
                </c:pt>
                <c:pt idx="10">
                  <c:v>-1.1406580789779821</c:v>
                </c:pt>
                <c:pt idx="11">
                  <c:v>-0.81155784236599837</c:v>
                </c:pt>
                <c:pt idx="12">
                  <c:v>-0.51817720688513536</c:v>
                </c:pt>
                <c:pt idx="13">
                  <c:v>-0.34428714185480713</c:v>
                </c:pt>
                <c:pt idx="14">
                  <c:v>-0.2027755588021784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Mujeres</c:v>
                </c:pt>
              </c:strCache>
            </c:strRef>
          </c:tx>
          <c:spPr>
            <a:gradFill>
              <a:gsLst>
                <a:gs pos="40000">
                  <a:srgbClr val="E17D7D"/>
                </a:gs>
                <a:gs pos="0">
                  <a:schemeClr val="accent2">
                    <a:lumMod val="40000"/>
                    <a:lumOff val="60000"/>
                  </a:schemeClr>
                </a:gs>
                <a:gs pos="70000">
                  <a:srgbClr val="E17D7D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Sheet1!$A$2:$A$16</c:f>
              <c:strCache>
                <c:ptCount val="15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5.2723467717195529</c:v>
                </c:pt>
                <c:pt idx="1">
                  <c:v>4.4058730799955041</c:v>
                </c:pt>
                <c:pt idx="7">
                  <c:v>2.9118157160170215</c:v>
                </c:pt>
                <c:pt idx="8">
                  <c:v>1.9527322761222363</c:v>
                </c:pt>
                <c:pt idx="9">
                  <c:v>1.4984008188779308</c:v>
                </c:pt>
                <c:pt idx="10">
                  <c:v>1.0564315025012834</c:v>
                </c:pt>
                <c:pt idx="11">
                  <c:v>0.81085924472482851</c:v>
                </c:pt>
                <c:pt idx="12">
                  <c:v>0.54511877678590404</c:v>
                </c:pt>
                <c:pt idx="13">
                  <c:v>0.39725906734177518</c:v>
                </c:pt>
                <c:pt idx="14">
                  <c:v>0.27354653723373556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Hombres</c:v>
                </c:pt>
              </c:strCache>
            </c:strRef>
          </c:tx>
          <c:spPr>
            <a:gradFill>
              <a:gsLst>
                <a:gs pos="67000">
                  <a:srgbClr val="538ED5"/>
                </a:gs>
                <a:gs pos="0">
                  <a:srgbClr val="17375E"/>
                </a:gs>
                <a:gs pos="33000">
                  <a:srgbClr val="558ED5"/>
                </a:gs>
                <a:gs pos="100000">
                  <a:srgbClr val="17375E"/>
                </a:gs>
              </a:gsLst>
              <a:lin ang="5400000" scaled="0"/>
            </a:gradFill>
          </c:spPr>
          <c:invertIfNegative val="0"/>
          <c:cat>
            <c:strRef>
              <c:f>Sheet1!$A$2:$A$16</c:f>
              <c:strCache>
                <c:ptCount val="15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-4.6967796424755299</c:v>
                </c:pt>
                <c:pt idx="4">
                  <c:v>-4.0232712008138956</c:v>
                </c:pt>
                <c:pt idx="5">
                  <c:v>-3.8610872218021215</c:v>
                </c:pt>
                <c:pt idx="6">
                  <c:v>-3.8530528891703795</c:v>
                </c:pt>
                <c:pt idx="7">
                  <c:v>-3.2998678458490209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Mujeres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40000">
                  <a:srgbClr val="CB2F2F"/>
                </a:gs>
                <a:gs pos="70000">
                  <a:srgbClr val="CB2F2F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Sheet1!$A$2:$A$16</c:f>
              <c:strCache>
                <c:ptCount val="15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2">
                  <c:v>5.5059720935432059</c:v>
                </c:pt>
                <c:pt idx="3">
                  <c:v>4.9917362786333213</c:v>
                </c:pt>
                <c:pt idx="4">
                  <c:v>4.4833981386879502</c:v>
                </c:pt>
                <c:pt idx="5">
                  <c:v>4.3819131470316401</c:v>
                </c:pt>
                <c:pt idx="6">
                  <c:v>4.3146365444306198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Hombres</c:v>
                </c:pt>
              </c:strCache>
            </c:strRef>
          </c:tx>
          <c:spPr>
            <a:gradFill>
              <a:gsLst>
                <a:gs pos="66000">
                  <a:srgbClr val="84ABDC"/>
                </a:gs>
                <a:gs pos="0">
                  <a:schemeClr val="tx2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Sheet1!$A$2:$A$16</c:f>
              <c:strCache>
                <c:ptCount val="15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-0.15380906142077055</c:v>
                </c:pt>
                <c:pt idx="1">
                  <c:v>-1.0973597354007678</c:v>
                </c:pt>
                <c:pt idx="2">
                  <c:v>-0.24742169242311896</c:v>
                </c:pt>
                <c:pt idx="8">
                  <c:v>-0.49289449615758407</c:v>
                </c:pt>
                <c:pt idx="9">
                  <c:v>-0.74335961926972405</c:v>
                </c:pt>
                <c:pt idx="10">
                  <c:v>-0.74859295649401281</c:v>
                </c:pt>
                <c:pt idx="11">
                  <c:v>-0.68593825932707797</c:v>
                </c:pt>
                <c:pt idx="12">
                  <c:v>-0.59658748702522169</c:v>
                </c:pt>
                <c:pt idx="13">
                  <c:v>-0.54990409188027689</c:v>
                </c:pt>
                <c:pt idx="14">
                  <c:v>-0.39193998698380267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Mujeres</c:v>
                </c:pt>
              </c:strCache>
            </c:strRef>
          </c:tx>
          <c:spPr>
            <a:gradFill>
              <a:gsLst>
                <a:gs pos="1000">
                  <a:schemeClr val="accent2">
                    <a:lumMod val="20000"/>
                    <a:lumOff val="80000"/>
                  </a:schemeClr>
                </a:gs>
                <a:gs pos="39000">
                  <a:srgbClr val="CB2F2F"/>
                </a:gs>
                <a:gs pos="70000">
                  <a:srgbClr val="CB2F2F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Sheet1!$A$2:$A$16</c:f>
              <c:strCache>
                <c:ptCount val="15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0">
                  <c:v>0.16137776225219014</c:v>
                </c:pt>
                <c:pt idx="1">
                  <c:v>1.0262010629418539</c:v>
                </c:pt>
                <c:pt idx="7">
                  <c:v>0.77566494655427354</c:v>
                </c:pt>
                <c:pt idx="8">
                  <c:v>1.1976934425053973</c:v>
                </c:pt>
                <c:pt idx="9">
                  <c:v>1.2104375280379298</c:v>
                </c:pt>
                <c:pt idx="10">
                  <c:v>1.0084055201866267</c:v>
                </c:pt>
                <c:pt idx="11">
                  <c:v>0.86204478937856044</c:v>
                </c:pt>
                <c:pt idx="12">
                  <c:v>0.70434177442221024</c:v>
                </c:pt>
                <c:pt idx="13">
                  <c:v>0.62799403964690093</c:v>
                </c:pt>
                <c:pt idx="14">
                  <c:v>0.40894482143334654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Hombres</c:v>
                </c:pt>
              </c:strCache>
            </c:strRef>
          </c:tx>
          <c:spPr>
            <a:gradFill>
              <a:gsLst>
                <a:gs pos="0">
                  <a:srgbClr val="0070C0"/>
                </a:gs>
                <a:gs pos="66000">
                  <a:srgbClr val="DCE6F2"/>
                </a:gs>
                <a:gs pos="34000">
                  <a:srgbClr val="DCE6F2"/>
                </a:gs>
                <a:gs pos="100000">
                  <a:srgbClr val="0070C0"/>
                </a:gs>
              </a:gsLst>
              <a:lin ang="5400000" scaled="0"/>
            </a:gradFill>
          </c:spPr>
          <c:invertIfNegative val="0"/>
          <c:dPt>
            <c:idx val="4"/>
            <c:invertIfNegative val="0"/>
            <c:bubble3D val="0"/>
          </c:dPt>
          <c:cat>
            <c:strRef>
              <c:f>Sheet1!$A$2:$A$16</c:f>
              <c:strCache>
                <c:ptCount val="15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3">
                  <c:v>-2.10786512062394</c:v>
                </c:pt>
                <c:pt idx="4">
                  <c:v>-2.4385139895235901</c:v>
                </c:pt>
                <c:pt idx="5">
                  <c:v>-1.93505591174241</c:v>
                </c:pt>
                <c:pt idx="6">
                  <c:v>-1.03224041553057</c:v>
                </c:pt>
                <c:pt idx="7">
                  <c:v>-9.5984914067268598E-2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Mujeres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34000">
                  <a:srgbClr val="E17D7D"/>
                </a:gs>
                <a:gs pos="70000">
                  <a:srgbClr val="E17D7D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Sheet1!$A$2:$A$16</c:f>
              <c:strCache>
                <c:ptCount val="15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2">
                  <c:v>0.35747940403751999</c:v>
                </c:pt>
                <c:pt idx="3">
                  <c:v>2.6590013493543201</c:v>
                </c:pt>
                <c:pt idx="4">
                  <c:v>2.4110923558280599</c:v>
                </c:pt>
                <c:pt idx="5">
                  <c:v>1.3340735006412701</c:v>
                </c:pt>
                <c:pt idx="6">
                  <c:v>0.199397674704273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38652032"/>
        <c:axId val="114689536"/>
      </c:barChart>
      <c:catAx>
        <c:axId val="23865203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s-MX" b="0"/>
                  <a:t>Grupos de edad</a:t>
                </a:r>
              </a:p>
            </c:rich>
          </c:tx>
          <c:layout>
            <c:manualLayout>
              <c:xMode val="edge"/>
              <c:yMode val="edge"/>
              <c:x val="5.624316419084114E-2"/>
              <c:y val="0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114689536"/>
        <c:crossesAt val="-40000"/>
        <c:auto val="1"/>
        <c:lblAlgn val="ctr"/>
        <c:lblOffset val="100"/>
        <c:tickLblSkip val="1"/>
        <c:noMultiLvlLbl val="0"/>
      </c:catAx>
      <c:valAx>
        <c:axId val="114689536"/>
        <c:scaling>
          <c:orientation val="minMax"/>
          <c:max val="8"/>
        </c:scaling>
        <c:delete val="0"/>
        <c:axPos val="b"/>
        <c:majorGridlines/>
        <c:numFmt formatCode="#,##0&quot;%&quot;;[Black]#,##0&quot;%&quot;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238652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Soberana Sans" pitchFamily="50" charset="0"/>
        </a:defRPr>
      </a:pPr>
      <a:endParaRPr lang="es-MX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oberana Sans" pitchFamily="50" charset="0"/>
              </a:defRPr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oberana Sans" pitchFamily="50" charset="0"/>
              </a:defRPr>
            </a:lvl1pPr>
          </a:lstStyle>
          <a:p>
            <a:fld id="{FA3DA802-A952-444C-9DA3-E326865E0A94}" type="datetimeFigureOut">
              <a:rPr lang="es-MX" smtClean="0"/>
              <a:pPr/>
              <a:t>15/05/2014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oberana Sans" pitchFamily="50" charset="0"/>
              </a:defRPr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berana Sans" pitchFamily="50" charset="0"/>
              </a:defRPr>
            </a:lvl1pPr>
          </a:lstStyle>
          <a:p>
            <a:fld id="{EC16ED57-90D9-4300-9987-916F195C5B4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142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berana Sans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berana Sans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berana Sans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berana Sans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berana Sans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90362-CE62-4B68-A582-CFEAB437CC46}" type="slidenum">
              <a:rPr lang="es-MX" smtClean="0">
                <a:solidFill>
                  <a:prstClr val="black"/>
                </a:solidFill>
              </a:rPr>
              <a:pPr/>
              <a:t>2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1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Soberana Titular" pitchFamily="50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oberan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3449-0074-4B11-A04C-4C86EA98E2C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15/05/2014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8" y="361156"/>
            <a:ext cx="3096344" cy="22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76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994718"/>
            <a:ext cx="6192688" cy="8501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latin typeface="Soberana Sans" pitchFamily="50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4"/>
          </a:xfrm>
        </p:spPr>
        <p:txBody>
          <a:bodyPr>
            <a:normAutofit/>
          </a:bodyPr>
          <a:lstStyle>
            <a:lvl1pPr>
              <a:defRPr sz="2400">
                <a:latin typeface="Soberana Sans" pitchFamily="50" charset="0"/>
              </a:defRPr>
            </a:lvl1pPr>
            <a:lvl2pPr>
              <a:defRPr sz="2400">
                <a:latin typeface="Soberana Sans" pitchFamily="50" charset="0"/>
              </a:defRPr>
            </a:lvl2pPr>
            <a:lvl3pPr>
              <a:defRPr sz="2400">
                <a:latin typeface="Soberana Sans" pitchFamily="50" charset="0"/>
              </a:defRPr>
            </a:lvl3pPr>
            <a:lvl4pPr>
              <a:defRPr sz="2400">
                <a:latin typeface="Soberana Sans" pitchFamily="50" charset="0"/>
              </a:defRPr>
            </a:lvl4pPr>
            <a:lvl5pPr>
              <a:defRPr sz="2400">
                <a:latin typeface="Soberana Sans" pitchFamily="50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8EBA-3A89-41E2-9658-AE40A7838152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15/05/2014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96136" y="6356350"/>
            <a:ext cx="2895600" cy="365125"/>
          </a:xfrm>
        </p:spPr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8" y="361156"/>
            <a:ext cx="3096344" cy="22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900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3449-0074-4B11-A04C-4C86EA98E2C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15/05/2014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1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289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9B497E5-D2BF-4D60-AD27-18FEFDD79AE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15/05/2014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berana Sans" pitchFamily="50" charset="0"/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berana Sans" pitchFamily="50" charset="0"/>
              </a:defRPr>
            </a:lvl1pPr>
          </a:lstStyle>
          <a:p>
            <a:fld id="{73278880-4DED-4D4E-9DBC-3CA343F7511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05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37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dobe Caslon Pro" pitchFamily="18" charset="0"/>
              </a:defRPr>
            </a:lvl1pPr>
          </a:lstStyle>
          <a:p>
            <a:fld id="{04DC8DCC-236B-4A35-9FD5-FF0BDEE20013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15/05/2014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9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dobe Caslon Pro" pitchFamily="18" charset="0"/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 txBox="1">
            <a:spLocks/>
          </p:cNvSpPr>
          <p:nvPr userDrawn="1"/>
        </p:nvSpPr>
        <p:spPr>
          <a:xfrm>
            <a:off x="4064915" y="6556244"/>
            <a:ext cx="995340" cy="301756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BC8D7E-19F3-4249-80B9-87096E9D6ECF}" type="slidenum">
              <a:rPr lang="es-MX" smtClean="0">
                <a:solidFill>
                  <a:prstClr val="black">
                    <a:lumMod val="50000"/>
                    <a:lumOff val="50000"/>
                  </a:prstClr>
                </a:solidFill>
                <a:latin typeface="Adobe Caslon Pro" pitchFamily="18" charset="0"/>
              </a:rPr>
              <a:pPr/>
              <a:t>‹Nº›</a:t>
            </a:fld>
            <a:endParaRPr lang="es-MX" dirty="0">
              <a:solidFill>
                <a:prstClr val="black">
                  <a:lumMod val="50000"/>
                  <a:lumOff val="50000"/>
                </a:prstClr>
              </a:solidFill>
              <a:latin typeface="Adobe Caslon Pro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865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8" y="361156"/>
            <a:ext cx="3096344" cy="22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" y="6643383"/>
            <a:ext cx="9135342" cy="25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68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Adobe Caslon Pro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Soberana Sans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oberana Sans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Soberana Sans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oberana Sans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oberan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78497"/>
            <a:ext cx="7772400" cy="1470025"/>
          </a:xfrm>
        </p:spPr>
        <p:txBody>
          <a:bodyPr/>
          <a:lstStyle/>
          <a:p>
            <a:r>
              <a:rPr lang="es-MX" dirty="0" smtClean="0"/>
              <a:t>Presentación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432048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chemeClr val="bg1">
                    <a:lumMod val="65000"/>
                  </a:schemeClr>
                </a:solidFill>
              </a:rPr>
              <a:t>Migración interna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1 Título"/>
          <p:cNvSpPr txBox="1">
            <a:spLocks/>
          </p:cNvSpPr>
          <p:nvPr/>
        </p:nvSpPr>
        <p:spPr>
          <a:xfrm>
            <a:off x="683568" y="1270502"/>
            <a:ext cx="7776864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Caslon Pro" pitchFamily="18" charset="0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latin typeface="Soberana Sans" pitchFamily="50" charset="0"/>
              </a:rPr>
              <a:t>Porcentaje de población de 5 años y más según condición de migración reciente, 2005-2010</a:t>
            </a:r>
            <a:endParaRPr lang="es-MX" sz="1800" dirty="0">
              <a:latin typeface="Soberana Sans" pitchFamily="50" charset="0"/>
            </a:endParaRPr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787063"/>
              </p:ext>
            </p:extLst>
          </p:nvPr>
        </p:nvGraphicFramePr>
        <p:xfrm>
          <a:off x="2060068" y="1916833"/>
          <a:ext cx="5023864" cy="3684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7236296" y="3298195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solidFill>
                  <a:prstClr val="black"/>
                </a:solidFill>
                <a:latin typeface="Soberana Sans" pitchFamily="50" charset="0"/>
              </a:rPr>
              <a:t>Migrante interno</a:t>
            </a:r>
            <a:endParaRPr lang="es-MX" sz="1000" dirty="0">
              <a:solidFill>
                <a:prstClr val="black"/>
              </a:solidFill>
              <a:latin typeface="Soberana Sans" pitchFamily="50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042937" y="6093296"/>
            <a:ext cx="71294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residencia Fina CC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residencia Fina CC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residencia Fina CC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residencia Fina CC" pitchFamily="50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Fuente: Estimaciones </a:t>
            </a:r>
            <a:r>
              <a:rPr lang="es-MX" sz="1000" dirty="0" smtClean="0">
                <a:solidFill>
                  <a:prstClr val="black"/>
                </a:solidFill>
                <a:latin typeface="Soberana Sans" pitchFamily="50" charset="0"/>
              </a:rPr>
              <a:t>del </a:t>
            </a:r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CONAPO con base en el </a:t>
            </a:r>
            <a:r>
              <a:rPr lang="es-MX" sz="1000" dirty="0" smtClean="0">
                <a:solidFill>
                  <a:prstClr val="black"/>
                </a:solidFill>
                <a:latin typeface="Soberana Sans" pitchFamily="50" charset="0"/>
              </a:rPr>
              <a:t> INEGI, Censo de </a:t>
            </a:r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Población y </a:t>
            </a:r>
            <a:r>
              <a:rPr lang="es-MX" sz="1000" dirty="0" smtClean="0">
                <a:solidFill>
                  <a:prstClr val="black"/>
                </a:solidFill>
                <a:latin typeface="Soberana Sans" pitchFamily="50" charset="0"/>
              </a:rPr>
              <a:t>Vivienda 2010.</a:t>
            </a:r>
            <a:endParaRPr lang="es-ES" sz="1000" dirty="0">
              <a:solidFill>
                <a:prstClr val="black"/>
              </a:solidFill>
              <a:latin typeface="Soberana Sans" pitchFamily="50" charset="0"/>
            </a:endParaRPr>
          </a:p>
        </p:txBody>
      </p:sp>
      <p:sp>
        <p:nvSpPr>
          <p:cNvPr id="19" name="18 Cerrar llave"/>
          <p:cNvSpPr/>
          <p:nvPr/>
        </p:nvSpPr>
        <p:spPr>
          <a:xfrm>
            <a:off x="6899827" y="2564904"/>
            <a:ext cx="288032" cy="1728192"/>
          </a:xfrm>
          <a:prstGeom prst="righ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753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176827"/>
              </p:ext>
            </p:extLst>
          </p:nvPr>
        </p:nvGraphicFramePr>
        <p:xfrm>
          <a:off x="889187" y="1915091"/>
          <a:ext cx="7283213" cy="3890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28 CuadroTexto"/>
          <p:cNvSpPr txBox="1"/>
          <p:nvPr/>
        </p:nvSpPr>
        <p:spPr>
          <a:xfrm>
            <a:off x="539554" y="1268761"/>
            <a:ext cx="80648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 smtClean="0">
                <a:solidFill>
                  <a:prstClr val="black"/>
                </a:solidFill>
                <a:latin typeface="Soberana Sans" pitchFamily="50" charset="0"/>
                <a:cs typeface="Calibri" pitchFamily="34" charset="0"/>
              </a:rPr>
              <a:t>Pirámide </a:t>
            </a:r>
            <a:r>
              <a:rPr lang="es-MX" dirty="0">
                <a:solidFill>
                  <a:prstClr val="black"/>
                </a:solidFill>
                <a:latin typeface="Soberana Sans" pitchFamily="50" charset="0"/>
                <a:cs typeface="Calibri" pitchFamily="34" charset="0"/>
              </a:rPr>
              <a:t>de </a:t>
            </a:r>
            <a:r>
              <a:rPr lang="es-MX" dirty="0" smtClean="0">
                <a:solidFill>
                  <a:prstClr val="black"/>
                </a:solidFill>
                <a:latin typeface="Soberana Sans" pitchFamily="50" charset="0"/>
                <a:cs typeface="Calibri" pitchFamily="34" charset="0"/>
              </a:rPr>
              <a:t>población de </a:t>
            </a:r>
            <a:r>
              <a:rPr lang="es-MX" dirty="0">
                <a:solidFill>
                  <a:prstClr val="black"/>
                </a:solidFill>
                <a:latin typeface="Soberana Sans" pitchFamily="50" charset="0"/>
                <a:cs typeface="Calibri" pitchFamily="34" charset="0"/>
              </a:rPr>
              <a:t>5 años y más según condición de migración </a:t>
            </a:r>
            <a:r>
              <a:rPr lang="es-MX" dirty="0" smtClean="0">
                <a:solidFill>
                  <a:prstClr val="black"/>
                </a:solidFill>
                <a:latin typeface="Soberana Sans" pitchFamily="50" charset="0"/>
                <a:cs typeface="Calibri" pitchFamily="34" charset="0"/>
              </a:rPr>
              <a:t>reciente</a:t>
            </a:r>
            <a:r>
              <a:rPr lang="es-MX" dirty="0">
                <a:solidFill>
                  <a:prstClr val="black"/>
                </a:solidFill>
                <a:latin typeface="Soberana Sans" pitchFamily="50" charset="0"/>
                <a:cs typeface="Calibri" pitchFamily="34" charset="0"/>
              </a:rPr>
              <a:t>, </a:t>
            </a:r>
            <a:r>
              <a:rPr lang="es-MX" dirty="0" smtClean="0">
                <a:solidFill>
                  <a:prstClr val="black"/>
                </a:solidFill>
                <a:latin typeface="Soberana Sans" pitchFamily="50" charset="0"/>
                <a:cs typeface="Calibri" pitchFamily="34" charset="0"/>
              </a:rPr>
              <a:t>2005-2010</a:t>
            </a:r>
            <a:endParaRPr lang="es-MX" dirty="0">
              <a:solidFill>
                <a:prstClr val="black"/>
              </a:solidFill>
              <a:latin typeface="Soberana Sans" pitchFamily="50" charset="0"/>
              <a:cs typeface="Calibri" pitchFamily="34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860675"/>
            <a:ext cx="4751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7 CuadroTexto"/>
          <p:cNvSpPr txBox="1">
            <a:spLocks noChangeArrowheads="1"/>
          </p:cNvSpPr>
          <p:nvPr/>
        </p:nvSpPr>
        <p:spPr bwMode="auto">
          <a:xfrm>
            <a:off x="4355977" y="5013177"/>
            <a:ext cx="7633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Migrante </a:t>
            </a:r>
          </a:p>
        </p:txBody>
      </p:sp>
      <p:sp>
        <p:nvSpPr>
          <p:cNvPr id="32" name="10 CuadroTexto"/>
          <p:cNvSpPr txBox="1">
            <a:spLocks noChangeArrowheads="1"/>
          </p:cNvSpPr>
          <p:nvPr/>
        </p:nvSpPr>
        <p:spPr bwMode="auto">
          <a:xfrm>
            <a:off x="5713247" y="2392787"/>
            <a:ext cx="97494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No migrante </a:t>
            </a:r>
          </a:p>
        </p:txBody>
      </p:sp>
      <p:sp>
        <p:nvSpPr>
          <p:cNvPr id="33" name="11 CuadroTexto"/>
          <p:cNvSpPr txBox="1">
            <a:spLocks noChangeArrowheads="1"/>
          </p:cNvSpPr>
          <p:nvPr/>
        </p:nvSpPr>
        <p:spPr bwMode="auto">
          <a:xfrm>
            <a:off x="2771802" y="2390692"/>
            <a:ext cx="97494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No </a:t>
            </a:r>
            <a:r>
              <a:rPr lang="es-MX" sz="1000" dirty="0" smtClean="0">
                <a:solidFill>
                  <a:prstClr val="black"/>
                </a:solidFill>
                <a:latin typeface="Soberana Sans" pitchFamily="50" charset="0"/>
              </a:rPr>
              <a:t>migrante </a:t>
            </a:r>
            <a:endParaRPr lang="es-MX" sz="1000" dirty="0">
              <a:solidFill>
                <a:prstClr val="black"/>
              </a:solidFill>
              <a:latin typeface="Soberana Sans" pitchFamily="50" charset="0"/>
            </a:endParaRPr>
          </a:p>
        </p:txBody>
      </p:sp>
      <p:cxnSp>
        <p:nvCxnSpPr>
          <p:cNvPr id="34" name="33 Conector recto"/>
          <p:cNvCxnSpPr>
            <a:stCxn id="32" idx="1"/>
          </p:cNvCxnSpPr>
          <p:nvPr/>
        </p:nvCxnSpPr>
        <p:spPr>
          <a:xfrm flipH="1">
            <a:off x="5070615" y="2515898"/>
            <a:ext cx="642632" cy="24412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5" name="34 Conector recto"/>
          <p:cNvCxnSpPr>
            <a:stCxn id="33" idx="3"/>
          </p:cNvCxnSpPr>
          <p:nvPr/>
        </p:nvCxnSpPr>
        <p:spPr>
          <a:xfrm>
            <a:off x="3746749" y="2513803"/>
            <a:ext cx="508109" cy="12311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043608" y="6093296"/>
            <a:ext cx="596679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residencia Fina CC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residencia Fina CC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residencia Fina CC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residencia Fina CC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residencia Fina CC" pitchFamily="50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Fuente: Estimaciones </a:t>
            </a:r>
            <a:r>
              <a:rPr lang="es-MX" sz="1000" dirty="0" smtClean="0">
                <a:solidFill>
                  <a:prstClr val="black"/>
                </a:solidFill>
                <a:latin typeface="Soberana Sans" pitchFamily="50" charset="0"/>
              </a:rPr>
              <a:t>del </a:t>
            </a:r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CONAPO con base en el </a:t>
            </a:r>
            <a:r>
              <a:rPr lang="es-MX" sz="1000" dirty="0" smtClean="0">
                <a:solidFill>
                  <a:prstClr val="black"/>
                </a:solidFill>
                <a:latin typeface="Soberana Sans" pitchFamily="50" charset="0"/>
              </a:rPr>
              <a:t> INEGI, Censo de </a:t>
            </a:r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Población y </a:t>
            </a:r>
            <a:r>
              <a:rPr lang="es-MX" sz="1000" dirty="0" smtClean="0">
                <a:solidFill>
                  <a:prstClr val="black"/>
                </a:solidFill>
                <a:latin typeface="Soberana Sans" pitchFamily="50" charset="0"/>
              </a:rPr>
              <a:t>Vivienda 2010.</a:t>
            </a:r>
            <a:endParaRPr lang="es-ES" sz="1000" dirty="0">
              <a:solidFill>
                <a:prstClr val="black"/>
              </a:solidFill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18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Grafica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ONAPO_2013">
    <a:majorFont>
      <a:latin typeface="Adobe Caslon Pro Bold"/>
      <a:ea typeface=""/>
      <a:cs typeface=""/>
    </a:majorFont>
    <a:minorFont>
      <a:latin typeface="Adobe Caslon Pr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ONAPO_2013">
    <a:majorFont>
      <a:latin typeface="Adobe Caslon Pro Bold"/>
      <a:ea typeface=""/>
      <a:cs typeface=""/>
    </a:majorFont>
    <a:minorFont>
      <a:latin typeface="Adobe Caslon Pr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88</Words>
  <Application>Microsoft Office PowerPoint</Application>
  <PresentationFormat>Presentación en pantalla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Porcentaje de población de 5 años y más según condición de migración reciente, 2005-2010</dc:title>
  <dc:creator>Téllez Vázquez Yolanda</dc:creator>
  <cp:lastModifiedBy>Téllez Vázquez Yolanda</cp:lastModifiedBy>
  <cp:revision>8</cp:revision>
  <dcterms:created xsi:type="dcterms:W3CDTF">2014-04-08T19:24:48Z</dcterms:created>
  <dcterms:modified xsi:type="dcterms:W3CDTF">2014-05-15T20:28:03Z</dcterms:modified>
</cp:coreProperties>
</file>