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1" r:id="rId3"/>
    <p:sldId id="259" r:id="rId4"/>
    <p:sldId id="260" r:id="rId5"/>
    <p:sldId id="264" r:id="rId6"/>
    <p:sldId id="265" r:id="rId7"/>
    <p:sldId id="266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98" y="-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335280282960016E-2"/>
          <c:y val="5.4147562498934702E-2"/>
          <c:w val="0.91331910406482808"/>
          <c:h val="0.86300296819719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1995-2000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7"/>
          </c:dPt>
          <c:dPt>
            <c:idx val="1"/>
            <c:invertIfNegative val="0"/>
            <c:bubble3D val="0"/>
            <c:explosion val="10"/>
          </c:dPt>
          <c:dPt>
            <c:idx val="2"/>
            <c:invertIfNegative val="0"/>
            <c:bubble3D val="0"/>
            <c:explosion val="17"/>
          </c:dPt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Menos de 2 500 habs.</c:v>
                </c:pt>
                <c:pt idx="1">
                  <c:v>De 2 500 a 14 999 habs.</c:v>
                </c:pt>
                <c:pt idx="2">
                  <c:v>De 15 000 y más habs.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0.12191977988018915</c:v>
                </c:pt>
                <c:pt idx="1">
                  <c:v>0.10461962861205912</c:v>
                </c:pt>
                <c:pt idx="2">
                  <c:v>0.7734605915077517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2005-2010</c:v>
                </c:pt>
              </c:strCache>
            </c:strRef>
          </c:tx>
          <c:spPr>
            <a:gradFill>
              <a:gsLst>
                <a:gs pos="58000">
                  <a:schemeClr val="accent4">
                    <a:lumMod val="60000"/>
                    <a:lumOff val="40000"/>
                  </a:schemeClr>
                </a:gs>
                <a:gs pos="45000">
                  <a:schemeClr val="accent4">
                    <a:lumMod val="60000"/>
                    <a:lumOff val="40000"/>
                  </a:schemeClr>
                </a:gs>
                <a:gs pos="0">
                  <a:schemeClr val="accent4">
                    <a:lumMod val="20000"/>
                    <a:lumOff val="8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</c:spPr>
          <c:invertIfNegative val="0"/>
          <c:dLbls>
            <c:numFmt formatCode="0.0%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Menos de 2 500 habs.</c:v>
                </c:pt>
                <c:pt idx="1">
                  <c:v>De 2 500 a 14 999 habs.</c:v>
                </c:pt>
                <c:pt idx="2">
                  <c:v>De 15 000 y más habs.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0.12779383942972938</c:v>
                </c:pt>
                <c:pt idx="1">
                  <c:v>0.13481338681300054</c:v>
                </c:pt>
                <c:pt idx="2">
                  <c:v>0.73739277375726997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2895488"/>
        <c:axId val="76476800"/>
      </c:barChart>
      <c:valAx>
        <c:axId val="7647680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92895488"/>
        <c:crosses val="autoZero"/>
        <c:crossBetween val="between"/>
      </c:valAx>
      <c:catAx>
        <c:axId val="9289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just">
              <a:defRPr/>
            </a:pPr>
            <a:endParaRPr lang="es-MX"/>
          </a:p>
        </c:txPr>
        <c:crossAx val="76476800"/>
        <c:crosses val="autoZero"/>
        <c:auto val="0"/>
        <c:lblAlgn val="ctr"/>
        <c:lblOffset val="100"/>
        <c:noMultiLvlLbl val="0"/>
      </c:catAx>
      <c:spPr>
        <a:ln>
          <a:solidFill>
            <a:schemeClr val="bg1">
              <a:lumMod val="50000"/>
            </a:schemeClr>
          </a:solidFill>
        </a:ln>
      </c:spPr>
    </c:plotArea>
    <c:legend>
      <c:legendPos val="b"/>
      <c:layout>
        <c:manualLayout>
          <c:xMode val="edge"/>
          <c:yMode val="edge"/>
          <c:x val="7.1864892321368473E-2"/>
          <c:y val="6.7949557692354515E-2"/>
          <c:w val="0.25432238915062721"/>
          <c:h val="3.8588998434330758E-2"/>
        </c:manualLayout>
      </c:layout>
      <c:overlay val="0"/>
      <c:txPr>
        <a:bodyPr/>
        <a:lstStyle/>
        <a:p>
          <a:pPr algn="just">
            <a:defRPr/>
          </a:pPr>
          <a:endParaRPr lang="es-MX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09499152222964"/>
          <c:y val="1.7061633069576632E-2"/>
          <c:w val="0.81655945289568033"/>
          <c:h val="0.890834403173310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1995-2000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7"/>
          </c:dPt>
          <c:dPt>
            <c:idx val="1"/>
            <c:invertIfNegative val="0"/>
            <c:bubble3D val="0"/>
            <c:explosion val="10"/>
          </c:dPt>
          <c:dPt>
            <c:idx val="2"/>
            <c:invertIfNegative val="0"/>
            <c:bubble3D val="0"/>
            <c:explosion val="17"/>
          </c:dPt>
          <c:dPt>
            <c:idx val="3"/>
            <c:invertIfNegative val="0"/>
            <c:bubble3D val="0"/>
            <c:explosion val="20"/>
          </c:dPt>
          <c:dPt>
            <c:idx val="4"/>
            <c:invertIfNegative val="0"/>
            <c:bubble3D val="0"/>
          </c:dPt>
          <c:dLbls>
            <c:numFmt formatCode="#0.0&quot;%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Sin escolaridad</c:v>
                </c:pt>
                <c:pt idx="1">
                  <c:v>Primaria incompleta</c:v>
                </c:pt>
                <c:pt idx="2">
                  <c:v>Primaria completa</c:v>
                </c:pt>
                <c:pt idx="3">
                  <c:v>Técnico o comercial con 
primaria terminada</c:v>
                </c:pt>
                <c:pt idx="4">
                  <c:v>Secundaria incompleta</c:v>
                </c:pt>
                <c:pt idx="5">
                  <c:v>Secundaria completa</c:v>
                </c:pt>
                <c:pt idx="6">
                  <c:v>Nivel medio</c:v>
                </c:pt>
                <c:pt idx="7">
                  <c:v>Nivel superior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10.377740931857664</c:v>
                </c:pt>
                <c:pt idx="1">
                  <c:v>20.878940866130073</c:v>
                </c:pt>
                <c:pt idx="2">
                  <c:v>15.17117236519927</c:v>
                </c:pt>
                <c:pt idx="3">
                  <c:v>0.37188157402705246</c:v>
                </c:pt>
                <c:pt idx="4">
                  <c:v>6.3854152367647146</c:v>
                </c:pt>
                <c:pt idx="5">
                  <c:v>16.761499454636805</c:v>
                </c:pt>
                <c:pt idx="6">
                  <c:v>16.377716588305223</c:v>
                </c:pt>
                <c:pt idx="7">
                  <c:v>13.675632983079202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2005-2010</c:v>
                </c:pt>
              </c:strCache>
            </c:strRef>
          </c:tx>
          <c:spPr>
            <a:gradFill>
              <a:gsLst>
                <a:gs pos="58000">
                  <a:schemeClr val="accent4">
                    <a:lumMod val="60000"/>
                    <a:lumOff val="40000"/>
                  </a:schemeClr>
                </a:gs>
                <a:gs pos="45000">
                  <a:schemeClr val="accent4">
                    <a:lumMod val="60000"/>
                    <a:lumOff val="40000"/>
                  </a:schemeClr>
                </a:gs>
                <a:gs pos="0">
                  <a:schemeClr val="accent4">
                    <a:lumMod val="20000"/>
                    <a:lumOff val="8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5400000" scaled="0"/>
            </a:gradFill>
          </c:spPr>
          <c:invertIfNegative val="0"/>
          <c:dLbls>
            <c:numFmt formatCode="#0.0&quot;%&quot;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Sin escolaridad</c:v>
                </c:pt>
                <c:pt idx="1">
                  <c:v>Primaria incompleta</c:v>
                </c:pt>
                <c:pt idx="2">
                  <c:v>Primaria completa</c:v>
                </c:pt>
                <c:pt idx="3">
                  <c:v>Técnico o comercial con 
primaria terminada</c:v>
                </c:pt>
                <c:pt idx="4">
                  <c:v>Secundaria incompleta</c:v>
                </c:pt>
                <c:pt idx="5">
                  <c:v>Secundaria completa</c:v>
                </c:pt>
                <c:pt idx="6">
                  <c:v>Nivel medio</c:v>
                </c:pt>
                <c:pt idx="7">
                  <c:v>Nivel superior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8.2033475596953842</c:v>
                </c:pt>
                <c:pt idx="1">
                  <c:v>16.242084678962581</c:v>
                </c:pt>
                <c:pt idx="2">
                  <c:v>11.124708462810535</c:v>
                </c:pt>
                <c:pt idx="3">
                  <c:v>0.3278545671389102</c:v>
                </c:pt>
                <c:pt idx="4">
                  <c:v>5.9873537038563596</c:v>
                </c:pt>
                <c:pt idx="5">
                  <c:v>18.877445758484011</c:v>
                </c:pt>
                <c:pt idx="6">
                  <c:v>18.284389698783997</c:v>
                </c:pt>
                <c:pt idx="7">
                  <c:v>20.952815570268225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9866624"/>
        <c:axId val="199834624"/>
      </c:barChart>
      <c:valAx>
        <c:axId val="199834624"/>
        <c:scaling>
          <c:orientation val="minMax"/>
        </c:scaling>
        <c:delete val="0"/>
        <c:axPos val="b"/>
        <c:majorGridlines/>
        <c:numFmt formatCode="#0&quot;%&quot;" sourceLinked="0"/>
        <c:majorTickMark val="out"/>
        <c:minorTickMark val="none"/>
        <c:tickLblPos val="nextTo"/>
        <c:crossAx val="199866624"/>
        <c:crosses val="max"/>
        <c:crossBetween val="between"/>
      </c:valAx>
      <c:catAx>
        <c:axId val="1998666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just">
              <a:defRPr/>
            </a:pPr>
            <a:endParaRPr lang="es-MX"/>
          </a:p>
        </c:txPr>
        <c:crossAx val="199834624"/>
        <c:crosses val="autoZero"/>
        <c:auto val="0"/>
        <c:lblAlgn val="ctr"/>
        <c:lblOffset val="100"/>
        <c:noMultiLvlLbl val="0"/>
      </c:catAx>
      <c:spPr>
        <a:ln>
          <a:solidFill>
            <a:schemeClr val="bg1">
              <a:lumMod val="50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83033594189602034"/>
          <c:y val="0.38646451834569823"/>
          <c:w val="0.12167966155493568"/>
          <c:h val="0.13929099289726726"/>
        </c:manualLayout>
      </c:layout>
      <c:overlay val="0"/>
      <c:txPr>
        <a:bodyPr/>
        <a:lstStyle/>
        <a:p>
          <a:pPr algn="just">
            <a:defRPr/>
          </a:pPr>
          <a:endParaRPr lang="es-MX"/>
        </a:p>
      </c:txPr>
    </c:legend>
    <c:plotVisOnly val="1"/>
    <c:dispBlanksAs val="zero"/>
    <c:showDLblsOverMax val="0"/>
  </c:chart>
  <c:txPr>
    <a:bodyPr/>
    <a:lstStyle/>
    <a:p>
      <a:pPr>
        <a:defRPr sz="10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Sin escolaridad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Hoja1!$B$2:$E$2</c:f>
              <c:numCache>
                <c:formatCode>General</c:formatCode>
                <c:ptCount val="4"/>
                <c:pt idx="0">
                  <c:v>4.9141348808619784E-2</c:v>
                </c:pt>
                <c:pt idx="1">
                  <c:v>5.4636060509956848E-2</c:v>
                </c:pt>
                <c:pt idx="2">
                  <c:v>3.9721927832220318E-2</c:v>
                </c:pt>
                <c:pt idx="3">
                  <c:v>4.2311547764733531E-2</c:v>
                </c:pt>
              </c:numCache>
            </c:numRef>
          </c:val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Primaria incompleta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Hoja1!$B$3:$E$3</c:f>
              <c:numCache>
                <c:formatCode>General</c:formatCode>
                <c:ptCount val="4"/>
                <c:pt idx="0">
                  <c:v>0.10138937444508535</c:v>
                </c:pt>
                <c:pt idx="1">
                  <c:v>0.10740003421621537</c:v>
                </c:pt>
                <c:pt idx="2">
                  <c:v>8.0272904465674935E-2</c:v>
                </c:pt>
                <c:pt idx="3">
                  <c:v>8.2147942323950854E-2</c:v>
                </c:pt>
              </c:numCache>
            </c:numRef>
          </c:val>
        </c:ser>
        <c:ser>
          <c:idx val="2"/>
          <c:order val="2"/>
          <c:tx>
            <c:strRef>
              <c:f>Hoja1!$A$4</c:f>
              <c:strCache>
                <c:ptCount val="1"/>
                <c:pt idx="0">
                  <c:v>Primaria completa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Hoja1!$B$4:$E$4</c:f>
              <c:numCache>
                <c:formatCode>General</c:formatCode>
                <c:ptCount val="4"/>
                <c:pt idx="0">
                  <c:v>6.7892308181259381E-2</c:v>
                </c:pt>
                <c:pt idx="1">
                  <c:v>8.3819415470733308E-2</c:v>
                </c:pt>
                <c:pt idx="2">
                  <c:v>5.0515502574970013E-2</c:v>
                </c:pt>
                <c:pt idx="3">
                  <c:v>6.0731582053135336E-2</c:v>
                </c:pt>
              </c:numCache>
            </c:numRef>
          </c:val>
        </c:ser>
        <c:ser>
          <c:idx val="3"/>
          <c:order val="3"/>
          <c:tx>
            <c:strRef>
              <c:f>Hoja1!$A$5</c:f>
              <c:strCache>
                <c:ptCount val="1"/>
                <c:pt idx="0">
                  <c:v>Técnico con primaria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Hoja1!$B$5:$E$5</c:f>
              <c:numCache>
                <c:formatCode>General</c:formatCode>
                <c:ptCount val="4"/>
                <c:pt idx="0">
                  <c:v>5.2237206279825076E-4</c:v>
                </c:pt>
                <c:pt idx="1">
                  <c:v>3.1964436774722738E-3</c:v>
                </c:pt>
                <c:pt idx="2">
                  <c:v>6.6919009629020016E-4</c:v>
                </c:pt>
                <c:pt idx="3">
                  <c:v>2.6093555750989019E-3</c:v>
                </c:pt>
              </c:numCache>
            </c:numRef>
          </c:val>
        </c:ser>
        <c:ser>
          <c:idx val="4"/>
          <c:order val="4"/>
          <c:tx>
            <c:strRef>
              <c:f>Hoja1!$A$6</c:f>
              <c:strCache>
                <c:ptCount val="1"/>
                <c:pt idx="0">
                  <c:v>Secundaria incompleta</c:v>
                </c:pt>
              </c:strCache>
            </c:strRef>
          </c:tx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Hoja1!$B$6:$E$6</c:f>
              <c:numCache>
                <c:formatCode>General</c:formatCode>
                <c:ptCount val="4"/>
                <c:pt idx="0">
                  <c:v>3.2719932162633865E-2</c:v>
                </c:pt>
                <c:pt idx="1">
                  <c:v>3.1134220205013285E-2</c:v>
                </c:pt>
                <c:pt idx="2">
                  <c:v>3.0879904515924917E-2</c:v>
                </c:pt>
                <c:pt idx="3">
                  <c:v>2.8993632522638681E-2</c:v>
                </c:pt>
              </c:numCache>
            </c:numRef>
          </c:val>
        </c:ser>
        <c:ser>
          <c:idx val="5"/>
          <c:order val="5"/>
          <c:tx>
            <c:strRef>
              <c:f>Hoja1!$A$7</c:f>
              <c:strCache>
                <c:ptCount val="1"/>
                <c:pt idx="0">
                  <c:v>Secundaria completa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Hoja1!$B$7:$E$7</c:f>
              <c:numCache>
                <c:formatCode>General</c:formatCode>
                <c:ptCount val="4"/>
                <c:pt idx="0">
                  <c:v>8.2969757869560484E-2</c:v>
                </c:pt>
                <c:pt idx="1">
                  <c:v>8.4645236676807553E-2</c:v>
                </c:pt>
                <c:pt idx="2">
                  <c:v>8.98862877818003E-2</c:v>
                </c:pt>
                <c:pt idx="3">
                  <c:v>9.8888169803039799E-2</c:v>
                </c:pt>
              </c:numCache>
            </c:numRef>
          </c:val>
        </c:ser>
        <c:ser>
          <c:idx val="6"/>
          <c:order val="6"/>
          <c:tx>
            <c:strRef>
              <c:f>Hoja1!$A$8</c:f>
              <c:strCache>
                <c:ptCount val="1"/>
                <c:pt idx="0">
                  <c:v>Nivel medio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Hoja1!$B$8:$E$8</c:f>
              <c:numCache>
                <c:formatCode>General</c:formatCode>
                <c:ptCount val="4"/>
                <c:pt idx="0">
                  <c:v>7.6065486860905682E-2</c:v>
                </c:pt>
                <c:pt idx="1">
                  <c:v>8.7711679022146549E-2</c:v>
                </c:pt>
                <c:pt idx="2">
                  <c:v>8.6955393045189913E-2</c:v>
                </c:pt>
                <c:pt idx="3">
                  <c:v>9.5888503942650041E-2</c:v>
                </c:pt>
              </c:numCache>
            </c:numRef>
          </c:val>
        </c:ser>
        <c:ser>
          <c:idx val="7"/>
          <c:order val="7"/>
          <c:tx>
            <c:strRef>
              <c:f>Hoja1!$A$9</c:f>
              <c:strCache>
                <c:ptCount val="1"/>
                <c:pt idx="0">
                  <c:v>Nivel superior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Hoja1!$B$1:$E$1</c:f>
              <c:strCache>
                <c:ptCount val="4"/>
                <c:pt idx="0">
                  <c:v>Hombres</c:v>
                </c:pt>
                <c:pt idx="1">
                  <c:v>Mujeres</c:v>
                </c:pt>
                <c:pt idx="2">
                  <c:v>Hombres </c:v>
                </c:pt>
                <c:pt idx="3">
                  <c:v>Mujeres </c:v>
                </c:pt>
              </c:strCache>
            </c:strRef>
          </c:cat>
          <c:val>
            <c:numRef>
              <c:f>Hoja1!$B$9:$E$9</c:f>
              <c:numCache>
                <c:formatCode>General</c:formatCode>
                <c:ptCount val="4"/>
                <c:pt idx="0">
                  <c:v>7.7870290790496011E-2</c:v>
                </c:pt>
                <c:pt idx="1">
                  <c:v>5.8886039040296018E-2</c:v>
                </c:pt>
                <c:pt idx="2">
                  <c:v>0.10842579861416318</c:v>
                </c:pt>
                <c:pt idx="3">
                  <c:v>0.10110235708851906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100"/>
        <c:axId val="238650880"/>
        <c:axId val="239826816"/>
      </c:barChart>
      <c:catAx>
        <c:axId val="238650880"/>
        <c:scaling>
          <c:orientation val="minMax"/>
        </c:scaling>
        <c:delete val="0"/>
        <c:axPos val="b"/>
        <c:majorTickMark val="out"/>
        <c:minorTickMark val="none"/>
        <c:tickLblPos val="nextTo"/>
        <c:crossAx val="239826816"/>
        <c:crosses val="autoZero"/>
        <c:auto val="1"/>
        <c:lblAlgn val="ctr"/>
        <c:lblOffset val="100"/>
        <c:noMultiLvlLbl val="0"/>
      </c:catAx>
      <c:valAx>
        <c:axId val="2398268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8650880"/>
        <c:crosses val="autoZero"/>
        <c:crossBetween val="between"/>
      </c:valAx>
      <c:spPr>
        <a:ln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.83980258683614595"/>
          <c:y val="7.7015805263389608E-2"/>
          <c:w val="0.15030754630586218"/>
          <c:h val="0.8131555389701735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Soberana Sans" pitchFamily="50" charset="0"/>
        </a:defRPr>
      </a:pPr>
      <a:endParaRPr lang="es-MX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Sin educación</c:v>
                </c:pt>
              </c:strCache>
            </c:strRef>
          </c:tx>
          <c:invertIfNegative val="0"/>
          <c:cat>
            <c:strRef>
              <c:f>Hoja1!$A$2:$A$33</c:f>
              <c:strCache>
                <c:ptCount val="32"/>
                <c:pt idx="0">
                  <c:v>YU</c:v>
                </c:pt>
                <c:pt idx="1">
                  <c:v>NL</c:v>
                </c:pt>
                <c:pt idx="2">
                  <c:v>QT</c:v>
                </c:pt>
                <c:pt idx="3">
                  <c:v>PU</c:v>
                </c:pt>
                <c:pt idx="4">
                  <c:v>JL</c:v>
                </c:pt>
                <c:pt idx="5">
                  <c:v>AG</c:v>
                </c:pt>
                <c:pt idx="6">
                  <c:v>TB</c:v>
                </c:pt>
                <c:pt idx="7">
                  <c:v>CO</c:v>
                </c:pt>
                <c:pt idx="8">
                  <c:v>BS</c:v>
                </c:pt>
                <c:pt idx="9">
                  <c:v>CS</c:v>
                </c:pt>
                <c:pt idx="10">
                  <c:v>GR</c:v>
                </c:pt>
                <c:pt idx="11">
                  <c:v>SO</c:v>
                </c:pt>
                <c:pt idx="12">
                  <c:v>SL</c:v>
                </c:pt>
                <c:pt idx="13">
                  <c:v>DF</c:v>
                </c:pt>
                <c:pt idx="14">
                  <c:v>GT</c:v>
                </c:pt>
                <c:pt idx="15">
                  <c:v>VZ</c:v>
                </c:pt>
                <c:pt idx="16">
                  <c:v>MO</c:v>
                </c:pt>
                <c:pt idx="17">
                  <c:v>QR</c:v>
                </c:pt>
                <c:pt idx="18">
                  <c:v>MI</c:v>
                </c:pt>
                <c:pt idx="19">
                  <c:v>TM</c:v>
                </c:pt>
                <c:pt idx="20">
                  <c:v>CL</c:v>
                </c:pt>
                <c:pt idx="21">
                  <c:v>DG</c:v>
                </c:pt>
                <c:pt idx="22">
                  <c:v>MX</c:v>
                </c:pt>
                <c:pt idx="23">
                  <c:v>TX</c:v>
                </c:pt>
                <c:pt idx="24">
                  <c:v>ZT</c:v>
                </c:pt>
                <c:pt idx="25">
                  <c:v>BC</c:v>
                </c:pt>
                <c:pt idx="26">
                  <c:v>HG</c:v>
                </c:pt>
                <c:pt idx="27">
                  <c:v>OX</c:v>
                </c:pt>
                <c:pt idx="28">
                  <c:v>CH</c:v>
                </c:pt>
                <c:pt idx="29">
                  <c:v>NY</c:v>
                </c:pt>
                <c:pt idx="30">
                  <c:v>CP</c:v>
                </c:pt>
                <c:pt idx="31">
                  <c:v>SI</c:v>
                </c:pt>
              </c:strCache>
            </c:strRef>
          </c:cat>
          <c:val>
            <c:numRef>
              <c:f>Hoja1!$B$2:$B$33</c:f>
              <c:numCache>
                <c:formatCode>#,##0.0000</c:formatCode>
                <c:ptCount val="32"/>
                <c:pt idx="0">
                  <c:v>3810</c:v>
                </c:pt>
                <c:pt idx="1">
                  <c:v>13620</c:v>
                </c:pt>
                <c:pt idx="2">
                  <c:v>8760</c:v>
                </c:pt>
                <c:pt idx="3">
                  <c:v>16690</c:v>
                </c:pt>
                <c:pt idx="4">
                  <c:v>22680</c:v>
                </c:pt>
                <c:pt idx="5">
                  <c:v>5430</c:v>
                </c:pt>
                <c:pt idx="6">
                  <c:v>7320</c:v>
                </c:pt>
                <c:pt idx="7">
                  <c:v>8070</c:v>
                </c:pt>
                <c:pt idx="8">
                  <c:v>3800</c:v>
                </c:pt>
                <c:pt idx="9">
                  <c:v>7390</c:v>
                </c:pt>
                <c:pt idx="10">
                  <c:v>6860</c:v>
                </c:pt>
                <c:pt idx="11">
                  <c:v>9670</c:v>
                </c:pt>
                <c:pt idx="12">
                  <c:v>9050</c:v>
                </c:pt>
                <c:pt idx="13">
                  <c:v>32740</c:v>
                </c:pt>
                <c:pt idx="14">
                  <c:v>15110</c:v>
                </c:pt>
                <c:pt idx="15">
                  <c:v>26290</c:v>
                </c:pt>
                <c:pt idx="16">
                  <c:v>14540</c:v>
                </c:pt>
                <c:pt idx="17">
                  <c:v>14040</c:v>
                </c:pt>
                <c:pt idx="18">
                  <c:v>17570</c:v>
                </c:pt>
                <c:pt idx="19">
                  <c:v>15950</c:v>
                </c:pt>
                <c:pt idx="20">
                  <c:v>4950</c:v>
                </c:pt>
                <c:pt idx="21">
                  <c:v>5180</c:v>
                </c:pt>
                <c:pt idx="22">
                  <c:v>96040</c:v>
                </c:pt>
                <c:pt idx="23">
                  <c:v>4430</c:v>
                </c:pt>
                <c:pt idx="24">
                  <c:v>5200</c:v>
                </c:pt>
                <c:pt idx="25">
                  <c:v>31120</c:v>
                </c:pt>
                <c:pt idx="26">
                  <c:v>9670</c:v>
                </c:pt>
                <c:pt idx="27">
                  <c:v>12120</c:v>
                </c:pt>
                <c:pt idx="28">
                  <c:v>15120</c:v>
                </c:pt>
                <c:pt idx="29">
                  <c:v>6250</c:v>
                </c:pt>
                <c:pt idx="30">
                  <c:v>7570</c:v>
                </c:pt>
                <c:pt idx="31">
                  <c:v>21430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Educación básica</c:v>
                </c:pt>
              </c:strCache>
            </c:strRef>
          </c:tx>
          <c:invertIfNegative val="0"/>
          <c:cat>
            <c:strRef>
              <c:f>Hoja1!$A$2:$A$33</c:f>
              <c:strCache>
                <c:ptCount val="32"/>
                <c:pt idx="0">
                  <c:v>YU</c:v>
                </c:pt>
                <c:pt idx="1">
                  <c:v>NL</c:v>
                </c:pt>
                <c:pt idx="2">
                  <c:v>QT</c:v>
                </c:pt>
                <c:pt idx="3">
                  <c:v>PU</c:v>
                </c:pt>
                <c:pt idx="4">
                  <c:v>JL</c:v>
                </c:pt>
                <c:pt idx="5">
                  <c:v>AG</c:v>
                </c:pt>
                <c:pt idx="6">
                  <c:v>TB</c:v>
                </c:pt>
                <c:pt idx="7">
                  <c:v>CO</c:v>
                </c:pt>
                <c:pt idx="8">
                  <c:v>BS</c:v>
                </c:pt>
                <c:pt idx="9">
                  <c:v>CS</c:v>
                </c:pt>
                <c:pt idx="10">
                  <c:v>GR</c:v>
                </c:pt>
                <c:pt idx="11">
                  <c:v>SO</c:v>
                </c:pt>
                <c:pt idx="12">
                  <c:v>SL</c:v>
                </c:pt>
                <c:pt idx="13">
                  <c:v>DF</c:v>
                </c:pt>
                <c:pt idx="14">
                  <c:v>GT</c:v>
                </c:pt>
                <c:pt idx="15">
                  <c:v>VZ</c:v>
                </c:pt>
                <c:pt idx="16">
                  <c:v>MO</c:v>
                </c:pt>
                <c:pt idx="17">
                  <c:v>QR</c:v>
                </c:pt>
                <c:pt idx="18">
                  <c:v>MI</c:v>
                </c:pt>
                <c:pt idx="19">
                  <c:v>TM</c:v>
                </c:pt>
                <c:pt idx="20">
                  <c:v>CL</c:v>
                </c:pt>
                <c:pt idx="21">
                  <c:v>DG</c:v>
                </c:pt>
                <c:pt idx="22">
                  <c:v>MX</c:v>
                </c:pt>
                <c:pt idx="23">
                  <c:v>TX</c:v>
                </c:pt>
                <c:pt idx="24">
                  <c:v>ZT</c:v>
                </c:pt>
                <c:pt idx="25">
                  <c:v>BC</c:v>
                </c:pt>
                <c:pt idx="26">
                  <c:v>HG</c:v>
                </c:pt>
                <c:pt idx="27">
                  <c:v>OX</c:v>
                </c:pt>
                <c:pt idx="28">
                  <c:v>CH</c:v>
                </c:pt>
                <c:pt idx="29">
                  <c:v>NY</c:v>
                </c:pt>
                <c:pt idx="30">
                  <c:v>CP</c:v>
                </c:pt>
                <c:pt idx="31">
                  <c:v>SI</c:v>
                </c:pt>
              </c:strCache>
            </c:strRef>
          </c:cat>
          <c:val>
            <c:numRef>
              <c:f>Hoja1!$C$2:$C$33</c:f>
              <c:numCache>
                <c:formatCode>#,##0.0000</c:formatCode>
                <c:ptCount val="32"/>
                <c:pt idx="0">
                  <c:v>23890</c:v>
                </c:pt>
                <c:pt idx="1">
                  <c:v>67910</c:v>
                </c:pt>
                <c:pt idx="2">
                  <c:v>44620</c:v>
                </c:pt>
                <c:pt idx="3">
                  <c:v>75750</c:v>
                </c:pt>
                <c:pt idx="4">
                  <c:v>109070</c:v>
                </c:pt>
                <c:pt idx="5">
                  <c:v>27480</c:v>
                </c:pt>
                <c:pt idx="6">
                  <c:v>28810</c:v>
                </c:pt>
                <c:pt idx="7">
                  <c:v>44290</c:v>
                </c:pt>
                <c:pt idx="8">
                  <c:v>17540</c:v>
                </c:pt>
                <c:pt idx="9">
                  <c:v>25540</c:v>
                </c:pt>
                <c:pt idx="10">
                  <c:v>27940</c:v>
                </c:pt>
                <c:pt idx="11">
                  <c:v>44420</c:v>
                </c:pt>
                <c:pt idx="12">
                  <c:v>42920</c:v>
                </c:pt>
                <c:pt idx="13">
                  <c:v>195800</c:v>
                </c:pt>
                <c:pt idx="14">
                  <c:v>64260</c:v>
                </c:pt>
                <c:pt idx="15">
                  <c:v>103200</c:v>
                </c:pt>
                <c:pt idx="16">
                  <c:v>58070</c:v>
                </c:pt>
                <c:pt idx="17">
                  <c:v>61700</c:v>
                </c:pt>
                <c:pt idx="18">
                  <c:v>67940</c:v>
                </c:pt>
                <c:pt idx="19">
                  <c:v>76600</c:v>
                </c:pt>
                <c:pt idx="20">
                  <c:v>19240</c:v>
                </c:pt>
                <c:pt idx="21">
                  <c:v>26800</c:v>
                </c:pt>
                <c:pt idx="22">
                  <c:v>540910</c:v>
                </c:pt>
                <c:pt idx="23">
                  <c:v>25320</c:v>
                </c:pt>
                <c:pt idx="24">
                  <c:v>24590</c:v>
                </c:pt>
                <c:pt idx="25">
                  <c:v>151000</c:v>
                </c:pt>
                <c:pt idx="26">
                  <c:v>48120</c:v>
                </c:pt>
                <c:pt idx="27">
                  <c:v>47480</c:v>
                </c:pt>
                <c:pt idx="28">
                  <c:v>88460</c:v>
                </c:pt>
                <c:pt idx="29">
                  <c:v>21590</c:v>
                </c:pt>
                <c:pt idx="30">
                  <c:v>22440</c:v>
                </c:pt>
                <c:pt idx="31">
                  <c:v>44390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Educación posbásica</c:v>
                </c:pt>
              </c:strCache>
            </c:strRef>
          </c:tx>
          <c:invertIfNegative val="0"/>
          <c:cat>
            <c:strRef>
              <c:f>Hoja1!$A$2:$A$33</c:f>
              <c:strCache>
                <c:ptCount val="32"/>
                <c:pt idx="0">
                  <c:v>YU</c:v>
                </c:pt>
                <c:pt idx="1">
                  <c:v>NL</c:v>
                </c:pt>
                <c:pt idx="2">
                  <c:v>QT</c:v>
                </c:pt>
                <c:pt idx="3">
                  <c:v>PU</c:v>
                </c:pt>
                <c:pt idx="4">
                  <c:v>JL</c:v>
                </c:pt>
                <c:pt idx="5">
                  <c:v>AG</c:v>
                </c:pt>
                <c:pt idx="6">
                  <c:v>TB</c:v>
                </c:pt>
                <c:pt idx="7">
                  <c:v>CO</c:v>
                </c:pt>
                <c:pt idx="8">
                  <c:v>BS</c:v>
                </c:pt>
                <c:pt idx="9">
                  <c:v>CS</c:v>
                </c:pt>
                <c:pt idx="10">
                  <c:v>GR</c:v>
                </c:pt>
                <c:pt idx="11">
                  <c:v>SO</c:v>
                </c:pt>
                <c:pt idx="12">
                  <c:v>SL</c:v>
                </c:pt>
                <c:pt idx="13">
                  <c:v>DF</c:v>
                </c:pt>
                <c:pt idx="14">
                  <c:v>GT</c:v>
                </c:pt>
                <c:pt idx="15">
                  <c:v>VZ</c:v>
                </c:pt>
                <c:pt idx="16">
                  <c:v>MO</c:v>
                </c:pt>
                <c:pt idx="17">
                  <c:v>QR</c:v>
                </c:pt>
                <c:pt idx="18">
                  <c:v>MI</c:v>
                </c:pt>
                <c:pt idx="19">
                  <c:v>TM</c:v>
                </c:pt>
                <c:pt idx="20">
                  <c:v>CL</c:v>
                </c:pt>
                <c:pt idx="21">
                  <c:v>DG</c:v>
                </c:pt>
                <c:pt idx="22">
                  <c:v>MX</c:v>
                </c:pt>
                <c:pt idx="23">
                  <c:v>TX</c:v>
                </c:pt>
                <c:pt idx="24">
                  <c:v>ZT</c:v>
                </c:pt>
                <c:pt idx="25">
                  <c:v>BC</c:v>
                </c:pt>
                <c:pt idx="26">
                  <c:v>HG</c:v>
                </c:pt>
                <c:pt idx="27">
                  <c:v>OX</c:v>
                </c:pt>
                <c:pt idx="28">
                  <c:v>CH</c:v>
                </c:pt>
                <c:pt idx="29">
                  <c:v>NY</c:v>
                </c:pt>
                <c:pt idx="30">
                  <c:v>CP</c:v>
                </c:pt>
                <c:pt idx="31">
                  <c:v>SI</c:v>
                </c:pt>
              </c:strCache>
            </c:strRef>
          </c:cat>
          <c:val>
            <c:numRef>
              <c:f>Hoja1!$D$2:$D$33</c:f>
              <c:numCache>
                <c:formatCode>#,##0.0000</c:formatCode>
                <c:ptCount val="32"/>
                <c:pt idx="0">
                  <c:v>10520</c:v>
                </c:pt>
                <c:pt idx="1">
                  <c:v>30280</c:v>
                </c:pt>
                <c:pt idx="2">
                  <c:v>19400</c:v>
                </c:pt>
                <c:pt idx="3">
                  <c:v>29790</c:v>
                </c:pt>
                <c:pt idx="4">
                  <c:v>41860</c:v>
                </c:pt>
                <c:pt idx="5">
                  <c:v>10120</c:v>
                </c:pt>
                <c:pt idx="6">
                  <c:v>11110</c:v>
                </c:pt>
                <c:pt idx="7">
                  <c:v>15960</c:v>
                </c:pt>
                <c:pt idx="8">
                  <c:v>6270</c:v>
                </c:pt>
                <c:pt idx="9">
                  <c:v>9620</c:v>
                </c:pt>
                <c:pt idx="10">
                  <c:v>10050</c:v>
                </c:pt>
                <c:pt idx="11">
                  <c:v>15450</c:v>
                </c:pt>
                <c:pt idx="12">
                  <c:v>14340</c:v>
                </c:pt>
                <c:pt idx="13">
                  <c:v>61080</c:v>
                </c:pt>
                <c:pt idx="14">
                  <c:v>20470</c:v>
                </c:pt>
                <c:pt idx="15">
                  <c:v>31810</c:v>
                </c:pt>
                <c:pt idx="16">
                  <c:v>17410</c:v>
                </c:pt>
                <c:pt idx="17">
                  <c:v>17650</c:v>
                </c:pt>
                <c:pt idx="18">
                  <c:v>19460</c:v>
                </c:pt>
                <c:pt idx="19">
                  <c:v>20790</c:v>
                </c:pt>
                <c:pt idx="20">
                  <c:v>5420</c:v>
                </c:pt>
                <c:pt idx="21">
                  <c:v>6860</c:v>
                </c:pt>
                <c:pt idx="22">
                  <c:v>135940</c:v>
                </c:pt>
                <c:pt idx="23">
                  <c:v>6180</c:v>
                </c:pt>
                <c:pt idx="24">
                  <c:v>6010</c:v>
                </c:pt>
                <c:pt idx="25">
                  <c:v>36130</c:v>
                </c:pt>
                <c:pt idx="26">
                  <c:v>11440</c:v>
                </c:pt>
                <c:pt idx="27">
                  <c:v>11640</c:v>
                </c:pt>
                <c:pt idx="28">
                  <c:v>19050</c:v>
                </c:pt>
                <c:pt idx="29">
                  <c:v>5100</c:v>
                </c:pt>
                <c:pt idx="30">
                  <c:v>5040</c:v>
                </c:pt>
                <c:pt idx="31">
                  <c:v>10500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6297344"/>
        <c:axId val="246298880"/>
      </c:barChart>
      <c:catAx>
        <c:axId val="2462973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246298880"/>
        <c:crosses val="autoZero"/>
        <c:auto val="1"/>
        <c:lblAlgn val="ctr"/>
        <c:lblOffset val="100"/>
        <c:tickLblSkip val="1"/>
        <c:noMultiLvlLbl val="0"/>
      </c:catAx>
      <c:valAx>
        <c:axId val="246298880"/>
        <c:scaling>
          <c:orientation val="minMax"/>
          <c:max val="1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246297344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800"/>
          </a:pPr>
          <a:endParaRPr lang="es-MX"/>
        </a:p>
      </c:txPr>
    </c:legend>
    <c:plotVisOnly val="1"/>
    <c:dispBlanksAs val="gap"/>
    <c:showDLblsOverMax val="0"/>
  </c:chart>
  <c:txPr>
    <a:bodyPr/>
    <a:lstStyle/>
    <a:p>
      <a:pPr>
        <a:defRPr sz="10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Sin educación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YU</c:v>
                </c:pt>
                <c:pt idx="2">
                  <c:v>AG</c:v>
                </c:pt>
                <c:pt idx="3">
                  <c:v>NL</c:v>
                </c:pt>
                <c:pt idx="4">
                  <c:v>DF</c:v>
                </c:pt>
                <c:pt idx="5">
                  <c:v>JL</c:v>
                </c:pt>
                <c:pt idx="6">
                  <c:v>GT</c:v>
                </c:pt>
                <c:pt idx="7">
                  <c:v>TB</c:v>
                </c:pt>
                <c:pt idx="8">
                  <c:v>CO</c:v>
                </c:pt>
                <c:pt idx="9">
                  <c:v>CS</c:v>
                </c:pt>
                <c:pt idx="10">
                  <c:v>SL</c:v>
                </c:pt>
                <c:pt idx="11">
                  <c:v>QR</c:v>
                </c:pt>
                <c:pt idx="12">
                  <c:v>PU</c:v>
                </c:pt>
                <c:pt idx="13">
                  <c:v>VZ</c:v>
                </c:pt>
                <c:pt idx="14">
                  <c:v>MO</c:v>
                </c:pt>
                <c:pt idx="15">
                  <c:v>BS</c:v>
                </c:pt>
                <c:pt idx="16">
                  <c:v>MX</c:v>
                </c:pt>
                <c:pt idx="17">
                  <c:v>DG</c:v>
                </c:pt>
                <c:pt idx="18">
                  <c:v>GR</c:v>
                </c:pt>
                <c:pt idx="19">
                  <c:v>CL</c:v>
                </c:pt>
                <c:pt idx="20">
                  <c:v>TM</c:v>
                </c:pt>
                <c:pt idx="21">
                  <c:v>MI</c:v>
                </c:pt>
                <c:pt idx="22">
                  <c:v>TX</c:v>
                </c:pt>
                <c:pt idx="23">
                  <c:v>CP</c:v>
                </c:pt>
                <c:pt idx="24">
                  <c:v>SO</c:v>
                </c:pt>
                <c:pt idx="25">
                  <c:v>HG</c:v>
                </c:pt>
                <c:pt idx="26">
                  <c:v>ZT</c:v>
                </c:pt>
                <c:pt idx="27">
                  <c:v>OX</c:v>
                </c:pt>
                <c:pt idx="28">
                  <c:v>NY</c:v>
                </c:pt>
                <c:pt idx="29">
                  <c:v>BC</c:v>
                </c:pt>
                <c:pt idx="30">
                  <c:v>CH</c:v>
                </c:pt>
                <c:pt idx="31">
                  <c:v>SI</c:v>
                </c:pt>
              </c:strCache>
            </c:strRef>
          </c:cat>
          <c:val>
            <c:numRef>
              <c:f>Hoja1!$B$2:$B$33</c:f>
              <c:numCache>
                <c:formatCode>#,##0.0000</c:formatCode>
                <c:ptCount val="32"/>
                <c:pt idx="0">
                  <c:v>4724</c:v>
                </c:pt>
                <c:pt idx="1">
                  <c:v>2752</c:v>
                </c:pt>
                <c:pt idx="2">
                  <c:v>2650</c:v>
                </c:pt>
                <c:pt idx="3">
                  <c:v>7508</c:v>
                </c:pt>
                <c:pt idx="4">
                  <c:v>22899</c:v>
                </c:pt>
                <c:pt idx="5">
                  <c:v>12038</c:v>
                </c:pt>
                <c:pt idx="6">
                  <c:v>7718</c:v>
                </c:pt>
                <c:pt idx="7">
                  <c:v>3765</c:v>
                </c:pt>
                <c:pt idx="8">
                  <c:v>5006</c:v>
                </c:pt>
                <c:pt idx="9">
                  <c:v>3613</c:v>
                </c:pt>
                <c:pt idx="10">
                  <c:v>4127</c:v>
                </c:pt>
                <c:pt idx="11">
                  <c:v>9271</c:v>
                </c:pt>
                <c:pt idx="12">
                  <c:v>10407</c:v>
                </c:pt>
                <c:pt idx="13">
                  <c:v>15110</c:v>
                </c:pt>
                <c:pt idx="14">
                  <c:v>9511</c:v>
                </c:pt>
                <c:pt idx="15">
                  <c:v>3716</c:v>
                </c:pt>
                <c:pt idx="16">
                  <c:v>53026</c:v>
                </c:pt>
                <c:pt idx="17">
                  <c:v>3050</c:v>
                </c:pt>
                <c:pt idx="18">
                  <c:v>4941</c:v>
                </c:pt>
                <c:pt idx="19">
                  <c:v>3183</c:v>
                </c:pt>
                <c:pt idx="20">
                  <c:v>11647</c:v>
                </c:pt>
                <c:pt idx="21">
                  <c:v>9639</c:v>
                </c:pt>
                <c:pt idx="22">
                  <c:v>3269</c:v>
                </c:pt>
                <c:pt idx="23">
                  <c:v>3533</c:v>
                </c:pt>
                <c:pt idx="24">
                  <c:v>8220</c:v>
                </c:pt>
                <c:pt idx="25">
                  <c:v>7676</c:v>
                </c:pt>
                <c:pt idx="26">
                  <c:v>2779</c:v>
                </c:pt>
                <c:pt idx="27">
                  <c:v>7559</c:v>
                </c:pt>
                <c:pt idx="28">
                  <c:v>4402</c:v>
                </c:pt>
                <c:pt idx="29">
                  <c:v>21058</c:v>
                </c:pt>
                <c:pt idx="30">
                  <c:v>8487</c:v>
                </c:pt>
                <c:pt idx="31">
                  <c:v>27380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Educación básica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YU</c:v>
                </c:pt>
                <c:pt idx="2">
                  <c:v>AG</c:v>
                </c:pt>
                <c:pt idx="3">
                  <c:v>NL</c:v>
                </c:pt>
                <c:pt idx="4">
                  <c:v>DF</c:v>
                </c:pt>
                <c:pt idx="5">
                  <c:v>JL</c:v>
                </c:pt>
                <c:pt idx="6">
                  <c:v>GT</c:v>
                </c:pt>
                <c:pt idx="7">
                  <c:v>TB</c:v>
                </c:pt>
                <c:pt idx="8">
                  <c:v>CO</c:v>
                </c:pt>
                <c:pt idx="9">
                  <c:v>CS</c:v>
                </c:pt>
                <c:pt idx="10">
                  <c:v>SL</c:v>
                </c:pt>
                <c:pt idx="11">
                  <c:v>QR</c:v>
                </c:pt>
                <c:pt idx="12">
                  <c:v>PU</c:v>
                </c:pt>
                <c:pt idx="13">
                  <c:v>VZ</c:v>
                </c:pt>
                <c:pt idx="14">
                  <c:v>MO</c:v>
                </c:pt>
                <c:pt idx="15">
                  <c:v>BS</c:v>
                </c:pt>
                <c:pt idx="16">
                  <c:v>MX</c:v>
                </c:pt>
                <c:pt idx="17">
                  <c:v>DG</c:v>
                </c:pt>
                <c:pt idx="18">
                  <c:v>GR</c:v>
                </c:pt>
                <c:pt idx="19">
                  <c:v>CL</c:v>
                </c:pt>
                <c:pt idx="20">
                  <c:v>TM</c:v>
                </c:pt>
                <c:pt idx="21">
                  <c:v>MI</c:v>
                </c:pt>
                <c:pt idx="22">
                  <c:v>TX</c:v>
                </c:pt>
                <c:pt idx="23">
                  <c:v>CP</c:v>
                </c:pt>
                <c:pt idx="24">
                  <c:v>SO</c:v>
                </c:pt>
                <c:pt idx="25">
                  <c:v>HG</c:v>
                </c:pt>
                <c:pt idx="26">
                  <c:v>ZT</c:v>
                </c:pt>
                <c:pt idx="27">
                  <c:v>OX</c:v>
                </c:pt>
                <c:pt idx="28">
                  <c:v>NY</c:v>
                </c:pt>
                <c:pt idx="29">
                  <c:v>BC</c:v>
                </c:pt>
                <c:pt idx="30">
                  <c:v>CH</c:v>
                </c:pt>
                <c:pt idx="31">
                  <c:v>SI</c:v>
                </c:pt>
              </c:strCache>
            </c:strRef>
          </c:cat>
          <c:val>
            <c:numRef>
              <c:f>Hoja1!$C$2:$C$33</c:f>
              <c:numCache>
                <c:formatCode>#,##0.0000</c:formatCode>
                <c:ptCount val="32"/>
                <c:pt idx="0">
                  <c:v>39490</c:v>
                </c:pt>
                <c:pt idx="1">
                  <c:v>24347</c:v>
                </c:pt>
                <c:pt idx="2">
                  <c:v>23190</c:v>
                </c:pt>
                <c:pt idx="3">
                  <c:v>71575</c:v>
                </c:pt>
                <c:pt idx="4">
                  <c:v>216810</c:v>
                </c:pt>
                <c:pt idx="5">
                  <c:v>89484</c:v>
                </c:pt>
                <c:pt idx="6">
                  <c:v>54813</c:v>
                </c:pt>
                <c:pt idx="7">
                  <c:v>25541</c:v>
                </c:pt>
                <c:pt idx="8">
                  <c:v>44222</c:v>
                </c:pt>
                <c:pt idx="9">
                  <c:v>27023</c:v>
                </c:pt>
                <c:pt idx="10">
                  <c:v>30353</c:v>
                </c:pt>
                <c:pt idx="11">
                  <c:v>76048</c:v>
                </c:pt>
                <c:pt idx="12">
                  <c:v>81416</c:v>
                </c:pt>
                <c:pt idx="13">
                  <c:v>94233</c:v>
                </c:pt>
                <c:pt idx="14">
                  <c:v>49540</c:v>
                </c:pt>
                <c:pt idx="15">
                  <c:v>24996</c:v>
                </c:pt>
                <c:pt idx="16">
                  <c:v>436948</c:v>
                </c:pt>
                <c:pt idx="17">
                  <c:v>24188</c:v>
                </c:pt>
                <c:pt idx="18">
                  <c:v>32719</c:v>
                </c:pt>
                <c:pt idx="19">
                  <c:v>18847</c:v>
                </c:pt>
                <c:pt idx="20">
                  <c:v>106189</c:v>
                </c:pt>
                <c:pt idx="21">
                  <c:v>58252</c:v>
                </c:pt>
                <c:pt idx="22">
                  <c:v>25628</c:v>
                </c:pt>
                <c:pt idx="23">
                  <c:v>21439</c:v>
                </c:pt>
                <c:pt idx="24">
                  <c:v>49524</c:v>
                </c:pt>
                <c:pt idx="25">
                  <c:v>57329</c:v>
                </c:pt>
                <c:pt idx="26">
                  <c:v>22078</c:v>
                </c:pt>
                <c:pt idx="27">
                  <c:v>50474</c:v>
                </c:pt>
                <c:pt idx="28">
                  <c:v>24043</c:v>
                </c:pt>
                <c:pt idx="29">
                  <c:v>157688</c:v>
                </c:pt>
                <c:pt idx="30">
                  <c:v>98640</c:v>
                </c:pt>
                <c:pt idx="31">
                  <c:v>54272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Educación posbásica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YU</c:v>
                </c:pt>
                <c:pt idx="2">
                  <c:v>AG</c:v>
                </c:pt>
                <c:pt idx="3">
                  <c:v>NL</c:v>
                </c:pt>
                <c:pt idx="4">
                  <c:v>DF</c:v>
                </c:pt>
                <c:pt idx="5">
                  <c:v>JL</c:v>
                </c:pt>
                <c:pt idx="6">
                  <c:v>GT</c:v>
                </c:pt>
                <c:pt idx="7">
                  <c:v>TB</c:v>
                </c:pt>
                <c:pt idx="8">
                  <c:v>CO</c:v>
                </c:pt>
                <c:pt idx="9">
                  <c:v>CS</c:v>
                </c:pt>
                <c:pt idx="10">
                  <c:v>SL</c:v>
                </c:pt>
                <c:pt idx="11">
                  <c:v>QR</c:v>
                </c:pt>
                <c:pt idx="12">
                  <c:v>PU</c:v>
                </c:pt>
                <c:pt idx="13">
                  <c:v>VZ</c:v>
                </c:pt>
                <c:pt idx="14">
                  <c:v>MO</c:v>
                </c:pt>
                <c:pt idx="15">
                  <c:v>BS</c:v>
                </c:pt>
                <c:pt idx="16">
                  <c:v>MX</c:v>
                </c:pt>
                <c:pt idx="17">
                  <c:v>DG</c:v>
                </c:pt>
                <c:pt idx="18">
                  <c:v>GR</c:v>
                </c:pt>
                <c:pt idx="19">
                  <c:v>CL</c:v>
                </c:pt>
                <c:pt idx="20">
                  <c:v>TM</c:v>
                </c:pt>
                <c:pt idx="21">
                  <c:v>MI</c:v>
                </c:pt>
                <c:pt idx="22">
                  <c:v>TX</c:v>
                </c:pt>
                <c:pt idx="23">
                  <c:v>CP</c:v>
                </c:pt>
                <c:pt idx="24">
                  <c:v>SO</c:v>
                </c:pt>
                <c:pt idx="25">
                  <c:v>HG</c:v>
                </c:pt>
                <c:pt idx="26">
                  <c:v>ZT</c:v>
                </c:pt>
                <c:pt idx="27">
                  <c:v>OX</c:v>
                </c:pt>
                <c:pt idx="28">
                  <c:v>NY</c:v>
                </c:pt>
                <c:pt idx="29">
                  <c:v>BC</c:v>
                </c:pt>
                <c:pt idx="30">
                  <c:v>CH</c:v>
                </c:pt>
                <c:pt idx="31">
                  <c:v>SI</c:v>
                </c:pt>
              </c:strCache>
            </c:strRef>
          </c:cat>
          <c:val>
            <c:numRef>
              <c:f>Hoja1!$D$2:$D$33</c:f>
              <c:numCache>
                <c:formatCode>#,##0.0000</c:formatCode>
                <c:ptCount val="32"/>
                <c:pt idx="0">
                  <c:v>33761</c:v>
                </c:pt>
                <c:pt idx="1">
                  <c:v>17134</c:v>
                </c:pt>
                <c:pt idx="2">
                  <c:v>16236</c:v>
                </c:pt>
                <c:pt idx="3">
                  <c:v>48542</c:v>
                </c:pt>
                <c:pt idx="4">
                  <c:v>134079</c:v>
                </c:pt>
                <c:pt idx="5">
                  <c:v>52444</c:v>
                </c:pt>
                <c:pt idx="6">
                  <c:v>30979</c:v>
                </c:pt>
                <c:pt idx="7">
                  <c:v>14133</c:v>
                </c:pt>
                <c:pt idx="8">
                  <c:v>23013</c:v>
                </c:pt>
                <c:pt idx="9">
                  <c:v>14220</c:v>
                </c:pt>
                <c:pt idx="10">
                  <c:v>16004</c:v>
                </c:pt>
                <c:pt idx="11">
                  <c:v>36961</c:v>
                </c:pt>
                <c:pt idx="12">
                  <c:v>38349</c:v>
                </c:pt>
                <c:pt idx="13">
                  <c:v>44477</c:v>
                </c:pt>
                <c:pt idx="14">
                  <c:v>23761</c:v>
                </c:pt>
                <c:pt idx="15">
                  <c:v>11435</c:v>
                </c:pt>
                <c:pt idx="16">
                  <c:v>192656</c:v>
                </c:pt>
                <c:pt idx="17">
                  <c:v>10695</c:v>
                </c:pt>
                <c:pt idx="18">
                  <c:v>14520</c:v>
                </c:pt>
                <c:pt idx="19">
                  <c:v>8493</c:v>
                </c:pt>
                <c:pt idx="20">
                  <c:v>45070</c:v>
                </c:pt>
                <c:pt idx="21">
                  <c:v>25403</c:v>
                </c:pt>
                <c:pt idx="22">
                  <c:v>10233</c:v>
                </c:pt>
                <c:pt idx="23">
                  <c:v>8632</c:v>
                </c:pt>
                <c:pt idx="24">
                  <c:v>18983</c:v>
                </c:pt>
                <c:pt idx="25">
                  <c:v>21260</c:v>
                </c:pt>
                <c:pt idx="26">
                  <c:v>7952</c:v>
                </c:pt>
                <c:pt idx="27">
                  <c:v>18114</c:v>
                </c:pt>
                <c:pt idx="28">
                  <c:v>8066</c:v>
                </c:pt>
                <c:pt idx="29">
                  <c:v>49748</c:v>
                </c:pt>
                <c:pt idx="30">
                  <c:v>29518</c:v>
                </c:pt>
                <c:pt idx="31">
                  <c:v>15096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2182912"/>
        <c:axId val="62184448"/>
      </c:barChart>
      <c:catAx>
        <c:axId val="62182912"/>
        <c:scaling>
          <c:orientation val="minMax"/>
        </c:scaling>
        <c:delete val="0"/>
        <c:axPos val="b"/>
        <c:majorTickMark val="out"/>
        <c:minorTickMark val="none"/>
        <c:tickLblPos val="nextTo"/>
        <c:crossAx val="62184448"/>
        <c:crosses val="autoZero"/>
        <c:auto val="1"/>
        <c:lblAlgn val="ctr"/>
        <c:lblOffset val="100"/>
        <c:tickLblSkip val="1"/>
        <c:noMultiLvlLbl val="0"/>
      </c:catAx>
      <c:valAx>
        <c:axId val="62184448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62182912"/>
        <c:crosses val="autoZero"/>
        <c:crossBetween val="between"/>
        <c:majorUnit val="0.1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8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Sin educación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DF</c:v>
                </c:pt>
                <c:pt idx="2">
                  <c:v>YU</c:v>
                </c:pt>
                <c:pt idx="3">
                  <c:v>AG</c:v>
                </c:pt>
                <c:pt idx="4">
                  <c:v>NL</c:v>
                </c:pt>
                <c:pt idx="5">
                  <c:v>GT</c:v>
                </c:pt>
                <c:pt idx="6">
                  <c:v>JL</c:v>
                </c:pt>
                <c:pt idx="7">
                  <c:v>CO</c:v>
                </c:pt>
                <c:pt idx="8">
                  <c:v>QR</c:v>
                </c:pt>
                <c:pt idx="9">
                  <c:v>MO</c:v>
                </c:pt>
                <c:pt idx="10">
                  <c:v>CP</c:v>
                </c:pt>
                <c:pt idx="11">
                  <c:v>MX</c:v>
                </c:pt>
                <c:pt idx="12">
                  <c:v>TB</c:v>
                </c:pt>
                <c:pt idx="13">
                  <c:v>SL</c:v>
                </c:pt>
                <c:pt idx="14">
                  <c:v>PU</c:v>
                </c:pt>
                <c:pt idx="15">
                  <c:v>TM</c:v>
                </c:pt>
                <c:pt idx="16">
                  <c:v>CS</c:v>
                </c:pt>
                <c:pt idx="17">
                  <c:v>CL</c:v>
                </c:pt>
                <c:pt idx="18">
                  <c:v>BS</c:v>
                </c:pt>
                <c:pt idx="19">
                  <c:v>MI</c:v>
                </c:pt>
                <c:pt idx="20">
                  <c:v>TX</c:v>
                </c:pt>
                <c:pt idx="21">
                  <c:v>SO</c:v>
                </c:pt>
                <c:pt idx="22">
                  <c:v>GR</c:v>
                </c:pt>
                <c:pt idx="23">
                  <c:v>SI</c:v>
                </c:pt>
                <c:pt idx="24">
                  <c:v>HG</c:v>
                </c:pt>
                <c:pt idx="25">
                  <c:v>NY</c:v>
                </c:pt>
                <c:pt idx="26">
                  <c:v>VZ</c:v>
                </c:pt>
                <c:pt idx="27">
                  <c:v>CH</c:v>
                </c:pt>
                <c:pt idx="28">
                  <c:v>DG</c:v>
                </c:pt>
                <c:pt idx="29">
                  <c:v>ZT</c:v>
                </c:pt>
                <c:pt idx="30">
                  <c:v>BC</c:v>
                </c:pt>
                <c:pt idx="31">
                  <c:v>OX</c:v>
                </c:pt>
              </c:strCache>
            </c:strRef>
          </c:cat>
          <c:val>
            <c:numRef>
              <c:f>Hoja1!$B$2:$B$33</c:f>
              <c:numCache>
                <c:formatCode>#,##0.0000</c:formatCode>
                <c:ptCount val="32"/>
                <c:pt idx="0">
                  <c:v>1613</c:v>
                </c:pt>
                <c:pt idx="1">
                  <c:v>5377</c:v>
                </c:pt>
                <c:pt idx="2">
                  <c:v>959</c:v>
                </c:pt>
                <c:pt idx="3">
                  <c:v>838</c:v>
                </c:pt>
                <c:pt idx="4">
                  <c:v>2582</c:v>
                </c:pt>
                <c:pt idx="5">
                  <c:v>2573</c:v>
                </c:pt>
                <c:pt idx="6">
                  <c:v>4467</c:v>
                </c:pt>
                <c:pt idx="7">
                  <c:v>1212</c:v>
                </c:pt>
                <c:pt idx="8">
                  <c:v>4703</c:v>
                </c:pt>
                <c:pt idx="9">
                  <c:v>3137</c:v>
                </c:pt>
                <c:pt idx="10">
                  <c:v>1331</c:v>
                </c:pt>
                <c:pt idx="11">
                  <c:v>14933</c:v>
                </c:pt>
                <c:pt idx="12">
                  <c:v>1560</c:v>
                </c:pt>
                <c:pt idx="13">
                  <c:v>1703</c:v>
                </c:pt>
                <c:pt idx="14">
                  <c:v>4496</c:v>
                </c:pt>
                <c:pt idx="15">
                  <c:v>3320</c:v>
                </c:pt>
                <c:pt idx="16">
                  <c:v>1855</c:v>
                </c:pt>
                <c:pt idx="17">
                  <c:v>1864</c:v>
                </c:pt>
                <c:pt idx="18">
                  <c:v>2817</c:v>
                </c:pt>
                <c:pt idx="19">
                  <c:v>3738</c:v>
                </c:pt>
                <c:pt idx="20">
                  <c:v>1158</c:v>
                </c:pt>
                <c:pt idx="21">
                  <c:v>2876</c:v>
                </c:pt>
                <c:pt idx="22">
                  <c:v>2558</c:v>
                </c:pt>
                <c:pt idx="23">
                  <c:v>2707</c:v>
                </c:pt>
                <c:pt idx="24">
                  <c:v>3447</c:v>
                </c:pt>
                <c:pt idx="25">
                  <c:v>2068</c:v>
                </c:pt>
                <c:pt idx="26">
                  <c:v>7547</c:v>
                </c:pt>
                <c:pt idx="27">
                  <c:v>2830</c:v>
                </c:pt>
                <c:pt idx="28">
                  <c:v>1085</c:v>
                </c:pt>
                <c:pt idx="29">
                  <c:v>1197</c:v>
                </c:pt>
                <c:pt idx="30">
                  <c:v>7242</c:v>
                </c:pt>
                <c:pt idx="31">
                  <c:v>4045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Educación básica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DF</c:v>
                </c:pt>
                <c:pt idx="2">
                  <c:v>YU</c:v>
                </c:pt>
                <c:pt idx="3">
                  <c:v>AG</c:v>
                </c:pt>
                <c:pt idx="4">
                  <c:v>NL</c:v>
                </c:pt>
                <c:pt idx="5">
                  <c:v>GT</c:v>
                </c:pt>
                <c:pt idx="6">
                  <c:v>JL</c:v>
                </c:pt>
                <c:pt idx="7">
                  <c:v>CO</c:v>
                </c:pt>
                <c:pt idx="8">
                  <c:v>QR</c:v>
                </c:pt>
                <c:pt idx="9">
                  <c:v>MO</c:v>
                </c:pt>
                <c:pt idx="10">
                  <c:v>CP</c:v>
                </c:pt>
                <c:pt idx="11">
                  <c:v>MX</c:v>
                </c:pt>
                <c:pt idx="12">
                  <c:v>TB</c:v>
                </c:pt>
                <c:pt idx="13">
                  <c:v>SL</c:v>
                </c:pt>
                <c:pt idx="14">
                  <c:v>PU</c:v>
                </c:pt>
                <c:pt idx="15">
                  <c:v>TM</c:v>
                </c:pt>
                <c:pt idx="16">
                  <c:v>CS</c:v>
                </c:pt>
                <c:pt idx="17">
                  <c:v>CL</c:v>
                </c:pt>
                <c:pt idx="18">
                  <c:v>BS</c:v>
                </c:pt>
                <c:pt idx="19">
                  <c:v>MI</c:v>
                </c:pt>
                <c:pt idx="20">
                  <c:v>TX</c:v>
                </c:pt>
                <c:pt idx="21">
                  <c:v>SO</c:v>
                </c:pt>
                <c:pt idx="22">
                  <c:v>GR</c:v>
                </c:pt>
                <c:pt idx="23">
                  <c:v>SI</c:v>
                </c:pt>
                <c:pt idx="24">
                  <c:v>HG</c:v>
                </c:pt>
                <c:pt idx="25">
                  <c:v>NY</c:v>
                </c:pt>
                <c:pt idx="26">
                  <c:v>VZ</c:v>
                </c:pt>
                <c:pt idx="27">
                  <c:v>CH</c:v>
                </c:pt>
                <c:pt idx="28">
                  <c:v>DG</c:v>
                </c:pt>
                <c:pt idx="29">
                  <c:v>ZT</c:v>
                </c:pt>
                <c:pt idx="30">
                  <c:v>BC</c:v>
                </c:pt>
                <c:pt idx="31">
                  <c:v>OX</c:v>
                </c:pt>
              </c:strCache>
            </c:strRef>
          </c:cat>
          <c:val>
            <c:numRef>
              <c:f>Hoja1!$C$2:$C$33</c:f>
              <c:numCache>
                <c:formatCode>#,##0.0000</c:formatCode>
                <c:ptCount val="32"/>
                <c:pt idx="0">
                  <c:v>41613</c:v>
                </c:pt>
                <c:pt idx="1">
                  <c:v>109327</c:v>
                </c:pt>
                <c:pt idx="2">
                  <c:v>24802</c:v>
                </c:pt>
                <c:pt idx="3">
                  <c:v>20985</c:v>
                </c:pt>
                <c:pt idx="4">
                  <c:v>70888</c:v>
                </c:pt>
                <c:pt idx="5">
                  <c:v>48125</c:v>
                </c:pt>
                <c:pt idx="6">
                  <c:v>85078</c:v>
                </c:pt>
                <c:pt idx="7">
                  <c:v>34758</c:v>
                </c:pt>
                <c:pt idx="8">
                  <c:v>79435</c:v>
                </c:pt>
                <c:pt idx="9">
                  <c:v>42963</c:v>
                </c:pt>
                <c:pt idx="10">
                  <c:v>18958</c:v>
                </c:pt>
                <c:pt idx="11">
                  <c:v>338202</c:v>
                </c:pt>
                <c:pt idx="12">
                  <c:v>22567</c:v>
                </c:pt>
                <c:pt idx="13">
                  <c:v>33866</c:v>
                </c:pt>
                <c:pt idx="14">
                  <c:v>76695</c:v>
                </c:pt>
                <c:pt idx="15">
                  <c:v>63226</c:v>
                </c:pt>
                <c:pt idx="16">
                  <c:v>30235</c:v>
                </c:pt>
                <c:pt idx="17">
                  <c:v>24724</c:v>
                </c:pt>
                <c:pt idx="18">
                  <c:v>45322</c:v>
                </c:pt>
                <c:pt idx="19">
                  <c:v>48431</c:v>
                </c:pt>
                <c:pt idx="20">
                  <c:v>23806</c:v>
                </c:pt>
                <c:pt idx="21">
                  <c:v>48783</c:v>
                </c:pt>
                <c:pt idx="22">
                  <c:v>32545</c:v>
                </c:pt>
                <c:pt idx="23">
                  <c:v>45950</c:v>
                </c:pt>
                <c:pt idx="24">
                  <c:v>78319</c:v>
                </c:pt>
                <c:pt idx="25">
                  <c:v>40150</c:v>
                </c:pt>
                <c:pt idx="26">
                  <c:v>131930</c:v>
                </c:pt>
                <c:pt idx="27">
                  <c:v>36725</c:v>
                </c:pt>
                <c:pt idx="28">
                  <c:v>25669</c:v>
                </c:pt>
                <c:pt idx="29">
                  <c:v>19905</c:v>
                </c:pt>
                <c:pt idx="30">
                  <c:v>100389</c:v>
                </c:pt>
                <c:pt idx="31">
                  <c:v>56328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Educación posbásica</c:v>
                </c:pt>
              </c:strCache>
            </c:strRef>
          </c:tx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  <c:invertIfNegative val="0"/>
          <c:cat>
            <c:strRef>
              <c:f>Hoja1!$A$2:$A$33</c:f>
              <c:strCache>
                <c:ptCount val="32"/>
                <c:pt idx="0">
                  <c:v>QT</c:v>
                </c:pt>
                <c:pt idx="1">
                  <c:v>DF</c:v>
                </c:pt>
                <c:pt idx="2">
                  <c:v>YU</c:v>
                </c:pt>
                <c:pt idx="3">
                  <c:v>AG</c:v>
                </c:pt>
                <c:pt idx="4">
                  <c:v>NL</c:v>
                </c:pt>
                <c:pt idx="5">
                  <c:v>GT</c:v>
                </c:pt>
                <c:pt idx="6">
                  <c:v>JL</c:v>
                </c:pt>
                <c:pt idx="7">
                  <c:v>CO</c:v>
                </c:pt>
                <c:pt idx="8">
                  <c:v>QR</c:v>
                </c:pt>
                <c:pt idx="9">
                  <c:v>MO</c:v>
                </c:pt>
                <c:pt idx="10">
                  <c:v>CP</c:v>
                </c:pt>
                <c:pt idx="11">
                  <c:v>MX</c:v>
                </c:pt>
                <c:pt idx="12">
                  <c:v>TB</c:v>
                </c:pt>
                <c:pt idx="13">
                  <c:v>SL</c:v>
                </c:pt>
                <c:pt idx="14">
                  <c:v>PU</c:v>
                </c:pt>
                <c:pt idx="15">
                  <c:v>TM</c:v>
                </c:pt>
                <c:pt idx="16">
                  <c:v>CS</c:v>
                </c:pt>
                <c:pt idx="17">
                  <c:v>CL</c:v>
                </c:pt>
                <c:pt idx="18">
                  <c:v>BS</c:v>
                </c:pt>
                <c:pt idx="19">
                  <c:v>MI</c:v>
                </c:pt>
                <c:pt idx="20">
                  <c:v>TX</c:v>
                </c:pt>
                <c:pt idx="21">
                  <c:v>SO</c:v>
                </c:pt>
                <c:pt idx="22">
                  <c:v>GR</c:v>
                </c:pt>
                <c:pt idx="23">
                  <c:v>SI</c:v>
                </c:pt>
                <c:pt idx="24">
                  <c:v>HG</c:v>
                </c:pt>
                <c:pt idx="25">
                  <c:v>NY</c:v>
                </c:pt>
                <c:pt idx="26">
                  <c:v>VZ</c:v>
                </c:pt>
                <c:pt idx="27">
                  <c:v>CH</c:v>
                </c:pt>
                <c:pt idx="28">
                  <c:v>DG</c:v>
                </c:pt>
                <c:pt idx="29">
                  <c:v>ZT</c:v>
                </c:pt>
                <c:pt idx="30">
                  <c:v>BC</c:v>
                </c:pt>
                <c:pt idx="31">
                  <c:v>OX</c:v>
                </c:pt>
              </c:strCache>
            </c:strRef>
          </c:cat>
          <c:val>
            <c:numRef>
              <c:f>Hoja1!$D$2:$D$33</c:f>
              <c:numCache>
                <c:formatCode>#,##0.0000</c:formatCode>
                <c:ptCount val="32"/>
                <c:pt idx="0">
                  <c:v>50772</c:v>
                </c:pt>
                <c:pt idx="1">
                  <c:v>123340</c:v>
                </c:pt>
                <c:pt idx="2">
                  <c:v>23906</c:v>
                </c:pt>
                <c:pt idx="3">
                  <c:v>19093</c:v>
                </c:pt>
                <c:pt idx="4">
                  <c:v>59572</c:v>
                </c:pt>
                <c:pt idx="5">
                  <c:v>40389</c:v>
                </c:pt>
                <c:pt idx="6">
                  <c:v>70577</c:v>
                </c:pt>
                <c:pt idx="7">
                  <c:v>25401</c:v>
                </c:pt>
                <c:pt idx="8">
                  <c:v>59089</c:v>
                </c:pt>
                <c:pt idx="9">
                  <c:v>32187</c:v>
                </c:pt>
                <c:pt idx="10">
                  <c:v>13513</c:v>
                </c:pt>
                <c:pt idx="11">
                  <c:v>228159</c:v>
                </c:pt>
                <c:pt idx="12">
                  <c:v>15012</c:v>
                </c:pt>
                <c:pt idx="13">
                  <c:v>21581</c:v>
                </c:pt>
                <c:pt idx="14">
                  <c:v>48465</c:v>
                </c:pt>
                <c:pt idx="15">
                  <c:v>39253</c:v>
                </c:pt>
                <c:pt idx="16">
                  <c:v>18313</c:v>
                </c:pt>
                <c:pt idx="17">
                  <c:v>14799</c:v>
                </c:pt>
                <c:pt idx="18">
                  <c:v>25345</c:v>
                </c:pt>
                <c:pt idx="19">
                  <c:v>27346</c:v>
                </c:pt>
                <c:pt idx="20">
                  <c:v>13006</c:v>
                </c:pt>
                <c:pt idx="21">
                  <c:v>26549</c:v>
                </c:pt>
                <c:pt idx="22">
                  <c:v>17850</c:v>
                </c:pt>
                <c:pt idx="23">
                  <c:v>24686</c:v>
                </c:pt>
                <c:pt idx="24">
                  <c:v>40322</c:v>
                </c:pt>
                <c:pt idx="25">
                  <c:v>20240</c:v>
                </c:pt>
                <c:pt idx="26">
                  <c:v>66075</c:v>
                </c:pt>
                <c:pt idx="27">
                  <c:v>18473</c:v>
                </c:pt>
                <c:pt idx="28">
                  <c:v>12294</c:v>
                </c:pt>
                <c:pt idx="29">
                  <c:v>9095</c:v>
                </c:pt>
                <c:pt idx="30">
                  <c:v>45402</c:v>
                </c:pt>
                <c:pt idx="31">
                  <c:v>23837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2207488"/>
        <c:axId val="62209024"/>
      </c:barChart>
      <c:catAx>
        <c:axId val="62207488"/>
        <c:scaling>
          <c:orientation val="minMax"/>
        </c:scaling>
        <c:delete val="0"/>
        <c:axPos val="b"/>
        <c:majorTickMark val="out"/>
        <c:minorTickMark val="none"/>
        <c:tickLblPos val="nextTo"/>
        <c:crossAx val="62209024"/>
        <c:crosses val="autoZero"/>
        <c:auto val="1"/>
        <c:lblAlgn val="ctr"/>
        <c:lblOffset val="100"/>
        <c:tickLblSkip val="1"/>
        <c:noMultiLvlLbl val="0"/>
      </c:catAx>
      <c:valAx>
        <c:axId val="62209024"/>
        <c:scaling>
          <c:orientation val="minMax"/>
          <c:max val="1"/>
        </c:scaling>
        <c:delete val="0"/>
        <c:axPos val="l"/>
        <c:majorGridlines>
          <c:spPr>
            <a:effectLst>
              <a:outerShdw blurRad="114300" dist="114300" dir="5400000" rotWithShape="0">
                <a:schemeClr val="bg1">
                  <a:lumMod val="75000"/>
                  <a:alpha val="70000"/>
                </a:schemeClr>
              </a:outerShdw>
            </a:effectLst>
          </c:spPr>
        </c:majorGridlines>
        <c:numFmt formatCode="0%" sourceLinked="0"/>
        <c:majorTickMark val="out"/>
        <c:minorTickMark val="none"/>
        <c:tickLblPos val="nextTo"/>
        <c:crossAx val="62207488"/>
        <c:crosses val="autoZero"/>
        <c:crossBetween val="between"/>
        <c:majorUnit val="0.1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8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1985-1990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Hoja1!$B$2:$B$33</c:f>
              <c:numCache>
                <c:formatCode>#,##0.0000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8.8290000000000006</c:v>
                </c:pt>
                <c:pt idx="5">
                  <c:v>6.7009999999999996</c:v>
                </c:pt>
                <c:pt idx="6">
                  <c:v>0</c:v>
                </c:pt>
                <c:pt idx="7">
                  <c:v>7.056</c:v>
                </c:pt>
                <c:pt idx="8">
                  <c:v>2.1440000000000001</c:v>
                </c:pt>
                <c:pt idx="9">
                  <c:v>3.915</c:v>
                </c:pt>
                <c:pt idx="10">
                  <c:v>3.298</c:v>
                </c:pt>
                <c:pt idx="11">
                  <c:v>3.669</c:v>
                </c:pt>
                <c:pt idx="12">
                  <c:v>2.4900000000000002</c:v>
                </c:pt>
                <c:pt idx="13">
                  <c:v>3.7610000000000001</c:v>
                </c:pt>
                <c:pt idx="14">
                  <c:v>1.3160000000000001</c:v>
                </c:pt>
                <c:pt idx="15">
                  <c:v>0.93400000000000005</c:v>
                </c:pt>
                <c:pt idx="16">
                  <c:v>1.49</c:v>
                </c:pt>
                <c:pt idx="17">
                  <c:v>1.2589999999999999</c:v>
                </c:pt>
                <c:pt idx="18">
                  <c:v>1.2350000000000001</c:v>
                </c:pt>
                <c:pt idx="19">
                  <c:v>2.077</c:v>
                </c:pt>
                <c:pt idx="20">
                  <c:v>2.1949999999999998</c:v>
                </c:pt>
                <c:pt idx="21">
                  <c:v>1.1619999999999999</c:v>
                </c:pt>
                <c:pt idx="22">
                  <c:v>0</c:v>
                </c:pt>
                <c:pt idx="23">
                  <c:v>0</c:v>
                </c:pt>
                <c:pt idx="24">
                  <c:v>1.198</c:v>
                </c:pt>
                <c:pt idx="25">
                  <c:v>0.89</c:v>
                </c:pt>
                <c:pt idx="26">
                  <c:v>0.86099999999999999</c:v>
                </c:pt>
                <c:pt idx="27">
                  <c:v>0.52500000000000002</c:v>
                </c:pt>
                <c:pt idx="28">
                  <c:v>0.79200000000000004</c:v>
                </c:pt>
                <c:pt idx="29">
                  <c:v>0.33900000000000002</c:v>
                </c:pt>
                <c:pt idx="30">
                  <c:v>0.41699999999999998</c:v>
                </c:pt>
                <c:pt idx="31">
                  <c:v>0.252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1995-2000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Hoja1!$C$2:$C$33</c:f>
              <c:numCache>
                <c:formatCode>#,##0.0000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8.8780000000000001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1.835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2005-2010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Hoja1!$D$2:$D$33</c:f>
              <c:numCache>
                <c:formatCode>#,##0.0000</c:formatCode>
                <c:ptCount val="32"/>
                <c:pt idx="0">
                  <c:v>23.902999999999999</c:v>
                </c:pt>
                <c:pt idx="1">
                  <c:v>2.665</c:v>
                </c:pt>
                <c:pt idx="2">
                  <c:v>14.332000000000001</c:v>
                </c:pt>
                <c:pt idx="3">
                  <c:v>13.708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1.6839999999999999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1990a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Hoja1!$E$2:$E$33</c:f>
              <c:numCache>
                <c:formatCode>General</c:formatCode>
                <c:ptCount val="32"/>
                <c:pt idx="0">
                  <c:v>2.2890000000000015</c:v>
                </c:pt>
                <c:pt idx="1">
                  <c:v>10.518000000000001</c:v>
                </c:pt>
                <c:pt idx="2">
                  <c:v>9.0410000000000004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2000a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Hoja1!$F$2:$F$33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1.2850000000000001</c:v>
                </c:pt>
                <c:pt idx="4">
                  <c:v>2.3289999999999988</c:v>
                </c:pt>
                <c:pt idx="5">
                  <c:v>2.7069999999999999</c:v>
                </c:pt>
                <c:pt idx="6">
                  <c:v>0</c:v>
                </c:pt>
                <c:pt idx="7">
                  <c:v>0</c:v>
                </c:pt>
                <c:pt idx="8">
                  <c:v>5.1909999999999998</c:v>
                </c:pt>
                <c:pt idx="9">
                  <c:v>2.2450000000000001</c:v>
                </c:pt>
                <c:pt idx="10">
                  <c:v>0</c:v>
                </c:pt>
                <c:pt idx="11">
                  <c:v>1.6850000000000001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1.4119999999999999</c:v>
                </c:pt>
                <c:pt idx="18">
                  <c:v>0</c:v>
                </c:pt>
                <c:pt idx="19">
                  <c:v>0.24000000000000021</c:v>
                </c:pt>
                <c:pt idx="20">
                  <c:v>0.10400000000000009</c:v>
                </c:pt>
                <c:pt idx="21">
                  <c:v>1.0350000000000001</c:v>
                </c:pt>
                <c:pt idx="22">
                  <c:v>0.44900000000000007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0.28099999999999997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2010a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Hoja1!$G$2:$G$33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3.5419999999999998</c:v>
                </c:pt>
                <c:pt idx="7">
                  <c:v>0.45399999999999974</c:v>
                </c:pt>
                <c:pt idx="8">
                  <c:v>0</c:v>
                </c:pt>
                <c:pt idx="9">
                  <c:v>0</c:v>
                </c:pt>
                <c:pt idx="10">
                  <c:v>0.88699999999999957</c:v>
                </c:pt>
                <c:pt idx="11">
                  <c:v>0</c:v>
                </c:pt>
                <c:pt idx="12">
                  <c:v>0.17799999999999994</c:v>
                </c:pt>
                <c:pt idx="13">
                  <c:v>0.85499999999999954</c:v>
                </c:pt>
                <c:pt idx="14">
                  <c:v>2.101</c:v>
                </c:pt>
                <c:pt idx="15">
                  <c:v>1.9809999999999999</c:v>
                </c:pt>
                <c:pt idx="16">
                  <c:v>0.92999999999999994</c:v>
                </c:pt>
                <c:pt idx="17">
                  <c:v>0</c:v>
                </c:pt>
                <c:pt idx="18">
                  <c:v>0.51200000000000001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0.93900000000000006</c:v>
                </c:pt>
                <c:pt idx="24">
                  <c:v>0.19500000000000006</c:v>
                </c:pt>
                <c:pt idx="25">
                  <c:v>0.3889999999999999</c:v>
                </c:pt>
                <c:pt idx="26">
                  <c:v>0.51600000000000001</c:v>
                </c:pt>
                <c:pt idx="27">
                  <c:v>0.23799999999999999</c:v>
                </c:pt>
                <c:pt idx="28">
                  <c:v>0.31800000000000006</c:v>
                </c:pt>
                <c:pt idx="29">
                  <c:v>0</c:v>
                </c:pt>
                <c:pt idx="30">
                  <c:v>2.0000000000000018E-2</c:v>
                </c:pt>
                <c:pt idx="31">
                  <c:v>0.15699999999999997</c:v>
                </c:pt>
              </c:numCache>
            </c:numRef>
          </c:val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1990b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Hoja1!$H$2:$H$33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5.35</c:v>
                </c:pt>
                <c:pt idx="4">
                  <c:v>0</c:v>
                </c:pt>
                <c:pt idx="5">
                  <c:v>0</c:v>
                </c:pt>
                <c:pt idx="6">
                  <c:v>2.4730000000000008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1.069</c:v>
                </c:pt>
                <c:pt idx="23">
                  <c:v>0.36699999999999999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2000b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Hoja1!$I$2:$I$33</c:f>
              <c:numCache>
                <c:formatCode>General</c:formatCode>
                <c:ptCount val="32"/>
                <c:pt idx="0">
                  <c:v>7.1659999999999968</c:v>
                </c:pt>
                <c:pt idx="1">
                  <c:v>14.437999999999999</c:v>
                </c:pt>
                <c:pt idx="2">
                  <c:v>4.218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1.043000000000001</c:v>
                </c:pt>
                <c:pt idx="8">
                  <c:v>0</c:v>
                </c:pt>
                <c:pt idx="9">
                  <c:v>0</c:v>
                </c:pt>
                <c:pt idx="10">
                  <c:v>1.9690000000000003</c:v>
                </c:pt>
                <c:pt idx="11">
                  <c:v>0</c:v>
                </c:pt>
                <c:pt idx="12">
                  <c:v>2.3540000000000001</c:v>
                </c:pt>
                <c:pt idx="13">
                  <c:v>1.7000000000000348E-2</c:v>
                </c:pt>
                <c:pt idx="14">
                  <c:v>0.22700000000000031</c:v>
                </c:pt>
                <c:pt idx="15">
                  <c:v>0.17499999999999982</c:v>
                </c:pt>
                <c:pt idx="16">
                  <c:v>0.3450000000000002</c:v>
                </c:pt>
                <c:pt idx="17">
                  <c:v>0</c:v>
                </c:pt>
                <c:pt idx="18">
                  <c:v>0.67199999999999993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0.26600000000000001</c:v>
                </c:pt>
                <c:pt idx="25">
                  <c:v>0.37200000000000011</c:v>
                </c:pt>
                <c:pt idx="26">
                  <c:v>0.16300000000000003</c:v>
                </c:pt>
                <c:pt idx="27">
                  <c:v>0.5159999999999999</c:v>
                </c:pt>
                <c:pt idx="28">
                  <c:v>6.0000000000000053E-3</c:v>
                </c:pt>
                <c:pt idx="29">
                  <c:v>0</c:v>
                </c:pt>
                <c:pt idx="30">
                  <c:v>0.16799999999999998</c:v>
                </c:pt>
                <c:pt idx="31">
                  <c:v>4.3000000000000038E-2</c:v>
                </c:pt>
              </c:numCache>
            </c:numRef>
          </c:val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2010b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SI</c:v>
                </c:pt>
                <c:pt idx="2">
                  <c:v>DF</c:v>
                </c:pt>
                <c:pt idx="3">
                  <c:v>QR</c:v>
                </c:pt>
                <c:pt idx="4">
                  <c:v>OX</c:v>
                </c:pt>
                <c:pt idx="5">
                  <c:v>PU</c:v>
                </c:pt>
                <c:pt idx="6">
                  <c:v>VZ</c:v>
                </c:pt>
                <c:pt idx="7">
                  <c:v>BC</c:v>
                </c:pt>
                <c:pt idx="8">
                  <c:v>NL</c:v>
                </c:pt>
                <c:pt idx="9">
                  <c:v>JL</c:v>
                </c:pt>
                <c:pt idx="10">
                  <c:v>TM</c:v>
                </c:pt>
                <c:pt idx="11">
                  <c:v>HG</c:v>
                </c:pt>
                <c:pt idx="12">
                  <c:v>MO</c:v>
                </c:pt>
                <c:pt idx="13">
                  <c:v>YU</c:v>
                </c:pt>
                <c:pt idx="14">
                  <c:v>SO</c:v>
                </c:pt>
                <c:pt idx="15">
                  <c:v>CH</c:v>
                </c:pt>
                <c:pt idx="16">
                  <c:v>MI</c:v>
                </c:pt>
                <c:pt idx="17">
                  <c:v>GR</c:v>
                </c:pt>
                <c:pt idx="18">
                  <c:v>NY</c:v>
                </c:pt>
                <c:pt idx="19">
                  <c:v>SL</c:v>
                </c:pt>
                <c:pt idx="20">
                  <c:v>TB</c:v>
                </c:pt>
                <c:pt idx="21">
                  <c:v>BS</c:v>
                </c:pt>
                <c:pt idx="22">
                  <c:v>CP</c:v>
                </c:pt>
                <c:pt idx="23">
                  <c:v>CS</c:v>
                </c:pt>
                <c:pt idx="24">
                  <c:v>TX</c:v>
                </c:pt>
                <c:pt idx="25">
                  <c:v>GT</c:v>
                </c:pt>
                <c:pt idx="26">
                  <c:v>QT</c:v>
                </c:pt>
                <c:pt idx="27">
                  <c:v>CO</c:v>
                </c:pt>
                <c:pt idx="28">
                  <c:v>CL</c:v>
                </c:pt>
                <c:pt idx="29">
                  <c:v>ZT</c:v>
                </c:pt>
                <c:pt idx="30">
                  <c:v>DG</c:v>
                </c:pt>
                <c:pt idx="31">
                  <c:v>AG</c:v>
                </c:pt>
              </c:strCache>
            </c:strRef>
          </c:cat>
          <c:val>
            <c:numRef>
              <c:f>Hoja1!$J$2:$J$33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4.09</c:v>
                </c:pt>
                <c:pt idx="5">
                  <c:v>0.875</c:v>
                </c:pt>
                <c:pt idx="6">
                  <c:v>0</c:v>
                </c:pt>
                <c:pt idx="7">
                  <c:v>0</c:v>
                </c:pt>
                <c:pt idx="8">
                  <c:v>3.5959999999999992</c:v>
                </c:pt>
                <c:pt idx="9">
                  <c:v>0.80100000000000016</c:v>
                </c:pt>
                <c:pt idx="10">
                  <c:v>0</c:v>
                </c:pt>
                <c:pt idx="11">
                  <c:v>1.88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0.92000000000000037</c:v>
                </c:pt>
                <c:pt idx="18">
                  <c:v>0</c:v>
                </c:pt>
                <c:pt idx="19">
                  <c:v>2.4870000000000001</c:v>
                </c:pt>
                <c:pt idx="20">
                  <c:v>0.10499999999999998</c:v>
                </c:pt>
                <c:pt idx="21">
                  <c:v>2.1159999999999997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0.64899999999999991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2718720"/>
        <c:axId val="62720256"/>
      </c:barChart>
      <c:catAx>
        <c:axId val="62718720"/>
        <c:scaling>
          <c:orientation val="minMax"/>
        </c:scaling>
        <c:delete val="0"/>
        <c:axPos val="b"/>
        <c:majorTickMark val="out"/>
        <c:minorTickMark val="none"/>
        <c:tickLblPos val="nextTo"/>
        <c:crossAx val="62720256"/>
        <c:crosses val="autoZero"/>
        <c:auto val="1"/>
        <c:lblAlgn val="ctr"/>
        <c:lblOffset val="100"/>
        <c:tickLblSkip val="1"/>
        <c:noMultiLvlLbl val="0"/>
      </c:catAx>
      <c:valAx>
        <c:axId val="62720256"/>
        <c:scaling>
          <c:orientation val="minMax"/>
          <c:max val="35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62718720"/>
        <c:crosses val="autoZero"/>
        <c:crossBetween val="between"/>
        <c:majorUnit val="5"/>
      </c:valAx>
      <c:spPr>
        <a:ln>
          <a:solidFill>
            <a:schemeClr val="accent1"/>
          </a:solidFill>
        </a:ln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8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1985-1990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Hoja1!$B$2:$B$33</c:f>
              <c:numCache>
                <c:formatCode>#,##0.0000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117.367</c:v>
                </c:pt>
                <c:pt idx="6">
                  <c:v>0</c:v>
                </c:pt>
                <c:pt idx="7">
                  <c:v>110.498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70.703000000000003</c:v>
                </c:pt>
                <c:pt idx="13">
                  <c:v>69.47</c:v>
                </c:pt>
                <c:pt idx="14">
                  <c:v>0</c:v>
                </c:pt>
                <c:pt idx="15">
                  <c:v>67.561999999999998</c:v>
                </c:pt>
                <c:pt idx="16">
                  <c:v>66.292000000000002</c:v>
                </c:pt>
                <c:pt idx="17">
                  <c:v>64.569999999999993</c:v>
                </c:pt>
                <c:pt idx="18">
                  <c:v>62.374000000000002</c:v>
                </c:pt>
                <c:pt idx="19">
                  <c:v>0</c:v>
                </c:pt>
                <c:pt idx="20">
                  <c:v>44.582000000000001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39.865000000000002</c:v>
                </c:pt>
                <c:pt idx="25">
                  <c:v>0</c:v>
                </c:pt>
                <c:pt idx="26">
                  <c:v>34.347000000000001</c:v>
                </c:pt>
                <c:pt idx="27">
                  <c:v>34.231999999999999</c:v>
                </c:pt>
                <c:pt idx="28">
                  <c:v>33.817999999999998</c:v>
                </c:pt>
                <c:pt idx="29">
                  <c:v>30.481999999999999</c:v>
                </c:pt>
                <c:pt idx="30">
                  <c:v>0</c:v>
                </c:pt>
                <c:pt idx="31">
                  <c:v>27.838000000000001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1995-2000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Hoja1!$C$2:$C$33</c:f>
              <c:numCache>
                <c:formatCode>#,##0.0000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147.779</c:v>
                </c:pt>
                <c:pt idx="4">
                  <c:v>145.679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48.420999999999999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37.551000000000002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29.527000000000001</c:v>
                </c:pt>
                <c:pt idx="31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2005-2010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Hoja1!$D$2:$D$33</c:f>
              <c:numCache>
                <c:formatCode>#,##0.0000</c:formatCode>
                <c:ptCount val="32"/>
                <c:pt idx="0">
                  <c:v>558.00300000000004</c:v>
                </c:pt>
                <c:pt idx="1">
                  <c:v>223.965</c:v>
                </c:pt>
                <c:pt idx="2">
                  <c:v>145.79900000000001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55.136000000000003</c:v>
                </c:pt>
                <c:pt idx="7">
                  <c:v>0</c:v>
                </c:pt>
                <c:pt idx="8">
                  <c:v>101.303</c:v>
                </c:pt>
                <c:pt idx="9">
                  <c:v>77.215999999999994</c:v>
                </c:pt>
                <c:pt idx="10">
                  <c:v>89.882000000000005</c:v>
                </c:pt>
                <c:pt idx="11">
                  <c:v>75.741</c:v>
                </c:pt>
                <c:pt idx="12">
                  <c:v>0</c:v>
                </c:pt>
                <c:pt idx="13">
                  <c:v>0</c:v>
                </c:pt>
                <c:pt idx="14">
                  <c:v>60.598999999999997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36.706000000000003</c:v>
                </c:pt>
                <c:pt idx="22">
                  <c:v>40.581000000000003</c:v>
                </c:pt>
                <c:pt idx="23">
                  <c:v>0</c:v>
                </c:pt>
                <c:pt idx="24">
                  <c:v>0</c:v>
                </c:pt>
                <c:pt idx="25">
                  <c:v>28.954000000000001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1990a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Hoja1!$E$2:$E$33</c:f>
              <c:numCache>
                <c:formatCode>General</c:formatCode>
                <c:ptCount val="32"/>
                <c:pt idx="0">
                  <c:v>0</c:v>
                </c:pt>
                <c:pt idx="1">
                  <c:v>47.715000000000003</c:v>
                </c:pt>
                <c:pt idx="2">
                  <c:v>61.906999999999982</c:v>
                </c:pt>
                <c:pt idx="3">
                  <c:v>0</c:v>
                </c:pt>
                <c:pt idx="4">
                  <c:v>1.2169999999999845</c:v>
                </c:pt>
                <c:pt idx="5">
                  <c:v>0</c:v>
                </c:pt>
                <c:pt idx="6">
                  <c:v>59.446999999999996</c:v>
                </c:pt>
                <c:pt idx="7">
                  <c:v>0</c:v>
                </c:pt>
                <c:pt idx="8">
                  <c:v>9.1370000000000005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7.07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0.2569999999999979</c:v>
                </c:pt>
                <c:pt idx="31">
                  <c:v>0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2000a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Hoja1!$F$2:$F$33</c:f>
              <c:numCache>
                <c:formatCode>General</c:formatCode>
                <c:ptCount val="32"/>
                <c:pt idx="0">
                  <c:v>94.615000000000009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10.447999999999993</c:v>
                </c:pt>
                <c:pt idx="8">
                  <c:v>0</c:v>
                </c:pt>
                <c:pt idx="9">
                  <c:v>13.753</c:v>
                </c:pt>
                <c:pt idx="10">
                  <c:v>2.5379999999999967</c:v>
                </c:pt>
                <c:pt idx="11">
                  <c:v>2.6170000000000044</c:v>
                </c:pt>
                <c:pt idx="12">
                  <c:v>37.49499999999999</c:v>
                </c:pt>
                <c:pt idx="13">
                  <c:v>3.5939999999999941</c:v>
                </c:pt>
                <c:pt idx="14">
                  <c:v>0</c:v>
                </c:pt>
                <c:pt idx="15">
                  <c:v>1.347999999999999</c:v>
                </c:pt>
                <c:pt idx="16">
                  <c:v>10.513000000000005</c:v>
                </c:pt>
                <c:pt idx="17">
                  <c:v>0.77600000000001046</c:v>
                </c:pt>
                <c:pt idx="18">
                  <c:v>18.925999999999995</c:v>
                </c:pt>
                <c:pt idx="19">
                  <c:v>0</c:v>
                </c:pt>
                <c:pt idx="20">
                  <c:v>0</c:v>
                </c:pt>
                <c:pt idx="21">
                  <c:v>4.6469999999999985</c:v>
                </c:pt>
                <c:pt idx="22">
                  <c:v>1.2449999999999974</c:v>
                </c:pt>
                <c:pt idx="23">
                  <c:v>0</c:v>
                </c:pt>
                <c:pt idx="24">
                  <c:v>3.3350000000000009</c:v>
                </c:pt>
                <c:pt idx="25">
                  <c:v>3.3990000000000009</c:v>
                </c:pt>
                <c:pt idx="26">
                  <c:v>0</c:v>
                </c:pt>
                <c:pt idx="27">
                  <c:v>5.5919999999999987</c:v>
                </c:pt>
                <c:pt idx="28">
                  <c:v>0.43100000000000449</c:v>
                </c:pt>
                <c:pt idx="29">
                  <c:v>1.1189999999999998</c:v>
                </c:pt>
                <c:pt idx="30">
                  <c:v>0</c:v>
                </c:pt>
                <c:pt idx="31">
                  <c:v>10.146000000000001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2010a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Hoja1!$G$2:$G$33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5.5060000000000002</c:v>
                </c:pt>
                <c:pt idx="4">
                  <c:v>0</c:v>
                </c:pt>
                <c:pt idx="5">
                  <c:v>2.1310000000000002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4.0020000000000024</c:v>
                </c:pt>
                <c:pt idx="20">
                  <c:v>4.8810000000000002</c:v>
                </c:pt>
                <c:pt idx="21">
                  <c:v>0</c:v>
                </c:pt>
                <c:pt idx="22">
                  <c:v>0</c:v>
                </c:pt>
                <c:pt idx="23">
                  <c:v>1.0599999999999952</c:v>
                </c:pt>
                <c:pt idx="24">
                  <c:v>0</c:v>
                </c:pt>
                <c:pt idx="25">
                  <c:v>0</c:v>
                </c:pt>
                <c:pt idx="26">
                  <c:v>2.2710000000000008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1990b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Hoja1!$H$2:$H$33</c:f>
              <c:numCache>
                <c:formatCode>General</c:formatCode>
                <c:ptCount val="32"/>
                <c:pt idx="0">
                  <c:v>98.479999999999905</c:v>
                </c:pt>
                <c:pt idx="1">
                  <c:v>0</c:v>
                </c:pt>
                <c:pt idx="2">
                  <c:v>0</c:v>
                </c:pt>
                <c:pt idx="3">
                  <c:v>17.563999999999993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11.038000000000011</c:v>
                </c:pt>
                <c:pt idx="10">
                  <c:v>3.4899999999999949</c:v>
                </c:pt>
                <c:pt idx="11">
                  <c:v>9.4050000000000011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8.7839999999999989</c:v>
                </c:pt>
                <c:pt idx="20">
                  <c:v>0</c:v>
                </c:pt>
                <c:pt idx="21">
                  <c:v>3.0300000000000011</c:v>
                </c:pt>
                <c:pt idx="22">
                  <c:v>1.554000000000002</c:v>
                </c:pt>
                <c:pt idx="23">
                  <c:v>1.6270000000000024</c:v>
                </c:pt>
                <c:pt idx="24">
                  <c:v>0</c:v>
                </c:pt>
                <c:pt idx="25">
                  <c:v>3.6899999999999977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2000b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Hoja1!$I$2:$I$33</c:f>
              <c:numCache>
                <c:formatCode>General</c:formatCode>
                <c:ptCount val="32"/>
                <c:pt idx="0">
                  <c:v>0</c:v>
                </c:pt>
                <c:pt idx="1">
                  <c:v>76.23399999999998</c:v>
                </c:pt>
                <c:pt idx="2">
                  <c:v>11.711000000000013</c:v>
                </c:pt>
                <c:pt idx="3">
                  <c:v>0</c:v>
                </c:pt>
                <c:pt idx="4">
                  <c:v>0</c:v>
                </c:pt>
                <c:pt idx="5">
                  <c:v>1.8219999999999885</c:v>
                </c:pt>
                <c:pt idx="6">
                  <c:v>20.203000000000003</c:v>
                </c:pt>
                <c:pt idx="7">
                  <c:v>0</c:v>
                </c:pt>
                <c:pt idx="8">
                  <c:v>47.301000000000016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3.507000000000005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0.30299999999999727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0.93199999999999505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8"/>
          <c:order val="8"/>
          <c:tx>
            <c:strRef>
              <c:f>Hoja1!$J$1</c:f>
              <c:strCache>
                <c:ptCount val="1"/>
                <c:pt idx="0">
                  <c:v>2010b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Hoja1!$A$2:$A$33</c:f>
              <c:strCache>
                <c:ptCount val="32"/>
                <c:pt idx="0">
                  <c:v>MX</c:v>
                </c:pt>
                <c:pt idx="1">
                  <c:v>DF</c:v>
                </c:pt>
                <c:pt idx="2">
                  <c:v>BC</c:v>
                </c:pt>
                <c:pt idx="3">
                  <c:v>JL</c:v>
                </c:pt>
                <c:pt idx="4">
                  <c:v>VZ</c:v>
                </c:pt>
                <c:pt idx="5">
                  <c:v>PU</c:v>
                </c:pt>
                <c:pt idx="6">
                  <c:v>CH</c:v>
                </c:pt>
                <c:pt idx="7">
                  <c:v>NL</c:v>
                </c:pt>
                <c:pt idx="8">
                  <c:v>TM</c:v>
                </c:pt>
                <c:pt idx="9">
                  <c:v>MI</c:v>
                </c:pt>
                <c:pt idx="10">
                  <c:v>GT</c:v>
                </c:pt>
                <c:pt idx="11">
                  <c:v>MO</c:v>
                </c:pt>
                <c:pt idx="12">
                  <c:v>QR</c:v>
                </c:pt>
                <c:pt idx="13">
                  <c:v>SO</c:v>
                </c:pt>
                <c:pt idx="14">
                  <c:v>CO</c:v>
                </c:pt>
                <c:pt idx="15">
                  <c:v>SI</c:v>
                </c:pt>
                <c:pt idx="16">
                  <c:v>QT</c:v>
                </c:pt>
                <c:pt idx="17">
                  <c:v>OX</c:v>
                </c:pt>
                <c:pt idx="18">
                  <c:v>HG</c:v>
                </c:pt>
                <c:pt idx="19">
                  <c:v>SL</c:v>
                </c:pt>
                <c:pt idx="20">
                  <c:v>GR</c:v>
                </c:pt>
                <c:pt idx="21">
                  <c:v>TB</c:v>
                </c:pt>
                <c:pt idx="22">
                  <c:v>AG</c:v>
                </c:pt>
                <c:pt idx="23">
                  <c:v>DG</c:v>
                </c:pt>
                <c:pt idx="24">
                  <c:v>CS</c:v>
                </c:pt>
                <c:pt idx="25">
                  <c:v>ZT</c:v>
                </c:pt>
                <c:pt idx="26">
                  <c:v>TX</c:v>
                </c:pt>
                <c:pt idx="27">
                  <c:v>YU</c:v>
                </c:pt>
                <c:pt idx="28">
                  <c:v>NY</c:v>
                </c:pt>
                <c:pt idx="29">
                  <c:v>CP</c:v>
                </c:pt>
                <c:pt idx="30">
                  <c:v>CL</c:v>
                </c:pt>
                <c:pt idx="31">
                  <c:v>BS</c:v>
                </c:pt>
              </c:strCache>
            </c:strRef>
          </c:cat>
          <c:val>
            <c:numRef>
              <c:f>Hoja1!$J$2:$J$33</c:f>
              <c:numCache>
                <c:formatCode>General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46.408000000000015</c:v>
                </c:pt>
                <c:pt idx="5">
                  <c:v>0</c:v>
                </c:pt>
                <c:pt idx="6">
                  <c:v>0</c:v>
                </c:pt>
                <c:pt idx="7">
                  <c:v>0.93900000000000716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21.208000000000013</c:v>
                </c:pt>
                <c:pt idx="13">
                  <c:v>1.8120000000000118</c:v>
                </c:pt>
                <c:pt idx="14">
                  <c:v>0</c:v>
                </c:pt>
                <c:pt idx="15">
                  <c:v>1.7130000000000081</c:v>
                </c:pt>
                <c:pt idx="16">
                  <c:v>15.872</c:v>
                </c:pt>
                <c:pt idx="17">
                  <c:v>3.7620000000000005</c:v>
                </c:pt>
                <c:pt idx="18">
                  <c:v>33.741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4.4249999999999972</c:v>
                </c:pt>
                <c:pt idx="25">
                  <c:v>0</c:v>
                </c:pt>
                <c:pt idx="26">
                  <c:v>0</c:v>
                </c:pt>
                <c:pt idx="27">
                  <c:v>5.257000000000005</c:v>
                </c:pt>
                <c:pt idx="28">
                  <c:v>26.596999999999994</c:v>
                </c:pt>
                <c:pt idx="29">
                  <c:v>0.52300000000000324</c:v>
                </c:pt>
                <c:pt idx="30">
                  <c:v>10.484999999999999</c:v>
                </c:pt>
                <c:pt idx="31">
                  <c:v>31.219000000000001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0467584"/>
        <c:axId val="70469120"/>
      </c:barChart>
      <c:catAx>
        <c:axId val="70467584"/>
        <c:scaling>
          <c:orientation val="minMax"/>
        </c:scaling>
        <c:delete val="0"/>
        <c:axPos val="b"/>
        <c:majorTickMark val="out"/>
        <c:minorTickMark val="none"/>
        <c:tickLblPos val="nextTo"/>
        <c:crossAx val="70469120"/>
        <c:crosses val="autoZero"/>
        <c:auto val="1"/>
        <c:lblAlgn val="ctr"/>
        <c:lblOffset val="100"/>
        <c:tickLblSkip val="1"/>
        <c:noMultiLvlLbl val="0"/>
      </c:catAx>
      <c:valAx>
        <c:axId val="70469120"/>
        <c:scaling>
          <c:orientation val="minMax"/>
          <c:max val="8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70467584"/>
        <c:crosses val="autoZero"/>
        <c:crossBetween val="between"/>
        <c:majorUnit val="100"/>
      </c:valAx>
      <c:spPr>
        <a:ln>
          <a:solidFill>
            <a:schemeClr val="accent1"/>
          </a:solidFill>
        </a:ln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800">
          <a:latin typeface="Soberana Sans" pitchFamily="50" charset="0"/>
        </a:defRPr>
      </a:pPr>
      <a:endParaRPr lang="es-MX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0.43925</cdr:x>
      <cdr:y>0.03761</cdr:y>
    </cdr:from>
    <cdr:to>
      <cdr:x>0.43925</cdr:x>
      <cdr:y>0.92452</cdr:y>
    </cdr:to>
    <cdr:cxnSp macro="">
      <cdr:nvCxnSpPr>
        <cdr:cNvPr id="3" name="2 Conector recto"/>
        <cdr:cNvCxnSpPr/>
      </cdr:nvCxnSpPr>
      <cdr:spPr>
        <a:xfrm xmlns:a="http://schemas.openxmlformats.org/drawingml/2006/main">
          <a:off x="3384376" y="143536"/>
          <a:ext cx="0" cy="338437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6860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86699" y="650812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7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788024" y="1124744"/>
            <a:ext cx="1738536" cy="5145435"/>
          </a:xfrm>
        </p:spPr>
        <p:txBody>
          <a:bodyPr vert="eaVert"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1520" y="1628801"/>
            <a:ext cx="4209256" cy="442535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38339" y="650812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0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6316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1 Rectángulo"/>
          <p:cNvSpPr/>
          <p:nvPr userDrawn="1"/>
        </p:nvSpPr>
        <p:spPr>
          <a:xfrm>
            <a:off x="0" y="6309321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64000">
                <a:srgbClr val="C4D6EB"/>
              </a:gs>
              <a:gs pos="87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prstClr val="white"/>
              </a:solidFill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116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0" y="6309321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64000">
                <a:srgbClr val="C4D6EB"/>
              </a:gs>
              <a:gs pos="87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prstClr val="white"/>
              </a:solidFill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948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93154" y="65210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0" y="6309321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64000">
                <a:srgbClr val="C4D6EB"/>
              </a:gs>
              <a:gs pos="87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prstClr val="white"/>
              </a:solidFill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15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0" y="6309321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35000">
                <a:schemeClr val="accent1">
                  <a:lumMod val="40000"/>
                  <a:lumOff val="60000"/>
                </a:schemeClr>
              </a:gs>
              <a:gs pos="64000">
                <a:srgbClr val="C4D6EB"/>
              </a:gs>
              <a:gs pos="87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prstClr val="white"/>
              </a:solidFill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79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20198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151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25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71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25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46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74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233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041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29208" y="608821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96208" y="608821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944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5691521C-D67A-45CE-8082-D1A5868E92B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50812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4ECFBD53-E548-48BF-AF69-E62D48516295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715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APO_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16113"/>
            <a:ext cx="4038600" cy="42100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gráfico"/>
          <p:cNvSpPr>
            <a:spLocks noGrp="1"/>
          </p:cNvSpPr>
          <p:nvPr>
            <p:ph type="chart" sz="half" idx="2"/>
          </p:nvPr>
        </p:nvSpPr>
        <p:spPr>
          <a:xfrm>
            <a:off x="4648200" y="1916113"/>
            <a:ext cx="4038600" cy="4210050"/>
          </a:xfrm>
        </p:spPr>
        <p:txBody>
          <a:bodyPr/>
          <a:lstStyle/>
          <a:p>
            <a:endParaRPr lang="es-MX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258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51970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25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92891"/>
            <a:ext cx="8229600" cy="579926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8841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8841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1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92890"/>
            <a:ext cx="8229600" cy="651934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68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88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7639" y="651970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4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3855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91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F9B497E5-D2BF-4D60-AD27-18FEFDD79AE7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15/05/2014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Soberana Sans" pitchFamily="50" charset="0"/>
              </a:defRPr>
            </a:lvl1pPr>
          </a:lstStyle>
          <a:p>
            <a:fld id="{73278880-4DED-4D4E-9DBC-3CA343F7511C}" type="slidenum">
              <a:rPr lang="es-MX" smtClean="0">
                <a:solidFill>
                  <a:prstClr val="black"/>
                </a:solidFill>
              </a:rPr>
              <a:pPr/>
              <a:t>‹Nº›</a:t>
            </a:fld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40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1928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3349"/>
            <a:ext cx="9144000" cy="2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5 Marcador de número de diapositiva"/>
          <p:cNvSpPr txBox="1">
            <a:spLocks/>
          </p:cNvSpPr>
          <p:nvPr userDrawn="1"/>
        </p:nvSpPr>
        <p:spPr>
          <a:xfrm>
            <a:off x="4064915" y="6556244"/>
            <a:ext cx="995340" cy="301756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CBC8D7E-19F3-4249-80B9-87096E9D6ECF}" type="slidenum">
              <a:rPr lang="es-MX" smtClean="0">
                <a:solidFill>
                  <a:prstClr val="black">
                    <a:lumMod val="50000"/>
                    <a:lumOff val="50000"/>
                  </a:prstClr>
                </a:solidFill>
                <a:latin typeface="Soberana Sans" pitchFamily="50" charset="0"/>
              </a:rPr>
              <a:pPr/>
              <a:t>‹Nº›</a:t>
            </a:fld>
            <a:endParaRPr lang="es-MX" dirty="0">
              <a:solidFill>
                <a:prstClr val="black">
                  <a:lumMod val="50000"/>
                  <a:lumOff val="50000"/>
                </a:prstClr>
              </a:solidFill>
              <a:latin typeface="Soberana Sans" pitchFamily="50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865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828" y="361156"/>
            <a:ext cx="3096344" cy="227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91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oberana Sans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oberana Sans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oberana Sans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oberana Sans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oberana Sans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oberan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latin typeface="Soberana Titular" pitchFamily="50" charset="0"/>
              </a:rPr>
              <a:t>Perfil sociodemográfico de los migrantes internos</a:t>
            </a:r>
            <a:endParaRPr lang="es-MX" sz="3600" dirty="0">
              <a:latin typeface="Soberana Titular" pitchFamily="50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18248"/>
            <a:ext cx="6400800" cy="478904"/>
          </a:xfrm>
        </p:spPr>
        <p:txBody>
          <a:bodyPr>
            <a:normAutofit lnSpcReduction="10000"/>
          </a:bodyPr>
          <a:lstStyle/>
          <a:p>
            <a:r>
              <a:rPr lang="es-MX" sz="2700" dirty="0" smtClean="0"/>
              <a:t>Migración interna</a:t>
            </a:r>
            <a:endParaRPr lang="es-MX" sz="2700" dirty="0"/>
          </a:p>
        </p:txBody>
      </p:sp>
    </p:spTree>
    <p:extLst>
      <p:ext uri="{BB962C8B-B14F-4D97-AF65-F5344CB8AC3E}">
        <p14:creationId xmlns:p14="http://schemas.microsoft.com/office/powerpoint/2010/main" val="190945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312557"/>
              </p:ext>
            </p:extLst>
          </p:nvPr>
        </p:nvGraphicFramePr>
        <p:xfrm>
          <a:off x="539160" y="1843084"/>
          <a:ext cx="8137687" cy="4106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971600" y="1196753"/>
            <a:ext cx="7272808" cy="646331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s-MX" dirty="0">
                <a:solidFill>
                  <a:prstClr val="black"/>
                </a:solidFill>
                <a:latin typeface="Soberana Sans" pitchFamily="50" charset="0"/>
              </a:rPr>
              <a:t>Distribución de la población migrante según tamaño de la localidad de destino, 1995-2000 y 2005-2010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12403" y="6237312"/>
            <a:ext cx="79200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INEGI, XII Censo General de Población y Vivienda 2000, y Censo de Población y Vivienda 2010.</a:t>
            </a:r>
          </a:p>
        </p:txBody>
      </p:sp>
    </p:spTree>
    <p:extLst>
      <p:ext uri="{BB962C8B-B14F-4D97-AF65-F5344CB8AC3E}">
        <p14:creationId xmlns:p14="http://schemas.microsoft.com/office/powerpoint/2010/main" val="23413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471260"/>
              </p:ext>
            </p:extLst>
          </p:nvPr>
        </p:nvGraphicFramePr>
        <p:xfrm>
          <a:off x="539552" y="1842410"/>
          <a:ext cx="8137687" cy="4106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1115616" y="1196752"/>
            <a:ext cx="6840760" cy="646331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s-MX" dirty="0">
                <a:solidFill>
                  <a:prstClr val="black"/>
                </a:solidFill>
                <a:latin typeface="Soberana Sans" pitchFamily="50" charset="0"/>
              </a:rPr>
              <a:t>Distribución de la población migrante según nivel de escolaridad, 1995-2000 y 2005-2010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2403" y="6237312"/>
            <a:ext cx="79200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INEGI, XII Censo General de Población y Vivienda 2000, y Censo de Población y Vivienda 2010.</a:t>
            </a:r>
          </a:p>
        </p:txBody>
      </p:sp>
    </p:spTree>
    <p:extLst>
      <p:ext uri="{BB962C8B-B14F-4D97-AF65-F5344CB8AC3E}">
        <p14:creationId xmlns:p14="http://schemas.microsoft.com/office/powerpoint/2010/main" val="582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2050679465"/>
              </p:ext>
            </p:extLst>
          </p:nvPr>
        </p:nvGraphicFramePr>
        <p:xfrm>
          <a:off x="827584" y="2194995"/>
          <a:ext cx="7704856" cy="3815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755576" y="1198494"/>
            <a:ext cx="7488832" cy="646331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s-MX" dirty="0">
                <a:solidFill>
                  <a:prstClr val="black"/>
                </a:solidFill>
                <a:latin typeface="Soberana Sans" pitchFamily="50" charset="0"/>
              </a:rPr>
              <a:t>Distribución de la población migrante según nivel de escolaridad por sexo, 1995-2000 y 2005-2010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339753" y="1948774"/>
            <a:ext cx="9476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>
                <a:solidFill>
                  <a:prstClr val="black"/>
                </a:solidFill>
                <a:latin typeface="Soberana Sans" pitchFamily="50" charset="0"/>
              </a:rPr>
              <a:t>1995-2000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335246" y="1948774"/>
            <a:ext cx="9476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>
                <a:solidFill>
                  <a:prstClr val="black"/>
                </a:solidFill>
                <a:latin typeface="Soberana Sans" pitchFamily="50" charset="0"/>
              </a:rPr>
              <a:t>2005-2010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12403" y="6237312"/>
            <a:ext cx="79200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INEGI, XII Censo General de Población y Vivienda 2000, y Censo de Población y Vivienda 2010.</a:t>
            </a:r>
          </a:p>
        </p:txBody>
      </p:sp>
    </p:spTree>
    <p:extLst>
      <p:ext uri="{BB962C8B-B14F-4D97-AF65-F5344CB8AC3E}">
        <p14:creationId xmlns:p14="http://schemas.microsoft.com/office/powerpoint/2010/main" val="31457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1115616" y="917848"/>
            <a:ext cx="6889576" cy="1143000"/>
          </a:xfrm>
        </p:spPr>
        <p:txBody>
          <a:bodyPr>
            <a:normAutofit/>
          </a:bodyPr>
          <a:lstStyle/>
          <a:p>
            <a:r>
              <a:rPr lang="es-MX" sz="1800" dirty="0" smtClean="0"/>
              <a:t>Distribución de la población migrante según nivel de escolaridad, 1985-1990</a:t>
            </a:r>
            <a:endParaRPr lang="es-MX" sz="1800" dirty="0"/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577896211"/>
              </p:ext>
            </p:extLst>
          </p:nvPr>
        </p:nvGraphicFramePr>
        <p:xfrm>
          <a:off x="1524000" y="198884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187624" y="6279123"/>
            <a:ext cx="67687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</a:t>
            </a:r>
            <a:r>
              <a:rPr lang="es-MX" sz="1000" dirty="0" smtClean="0">
                <a:solidFill>
                  <a:prstClr val="black"/>
                </a:solidFill>
                <a:latin typeface="Soberana Sans" pitchFamily="50" charset="0"/>
              </a:rPr>
              <a:t>INEGI, </a:t>
            </a:r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XI Censo General de Población y Vivienda 1990.</a:t>
            </a:r>
          </a:p>
        </p:txBody>
      </p:sp>
    </p:spTree>
    <p:extLst>
      <p:ext uri="{BB962C8B-B14F-4D97-AF65-F5344CB8AC3E}">
        <p14:creationId xmlns:p14="http://schemas.microsoft.com/office/powerpoint/2010/main" val="382066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1166936" y="1133599"/>
            <a:ext cx="6789440" cy="711225"/>
          </a:xfrm>
        </p:spPr>
        <p:txBody>
          <a:bodyPr>
            <a:normAutofit/>
          </a:bodyPr>
          <a:lstStyle/>
          <a:p>
            <a:r>
              <a:rPr lang="es-MX" sz="1800" dirty="0"/>
              <a:t>Distribución de la población </a:t>
            </a:r>
            <a:r>
              <a:rPr lang="es-MX" sz="1800" dirty="0" smtClean="0"/>
              <a:t>migrante según nivel de </a:t>
            </a:r>
            <a:r>
              <a:rPr lang="es-MX" sz="1800" dirty="0"/>
              <a:t>escolaridad, </a:t>
            </a:r>
            <a:r>
              <a:rPr lang="es-MX" sz="1800" dirty="0" smtClean="0"/>
              <a:t>1995-2000</a:t>
            </a:r>
            <a:endParaRPr lang="es-MX" sz="1800" dirty="0"/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315783647"/>
              </p:ext>
            </p:extLst>
          </p:nvPr>
        </p:nvGraphicFramePr>
        <p:xfrm>
          <a:off x="1524000" y="195303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331640" y="6279123"/>
            <a:ext cx="648072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MX" sz="1000" dirty="0">
                <a:latin typeface="Soberana Sans" pitchFamily="50" charset="0"/>
              </a:rPr>
              <a:t>Fuente: Estimaciones </a:t>
            </a:r>
            <a:r>
              <a:rPr lang="es-MX" sz="1000" dirty="0" smtClean="0">
                <a:latin typeface="Soberana Sans" pitchFamily="50" charset="0"/>
              </a:rPr>
              <a:t>del </a:t>
            </a:r>
            <a:r>
              <a:rPr lang="es-MX" sz="1000" dirty="0">
                <a:latin typeface="Soberana Sans" pitchFamily="50" charset="0"/>
              </a:rPr>
              <a:t>CONAPO con base en el </a:t>
            </a:r>
            <a:r>
              <a:rPr lang="es-MX" sz="1000" dirty="0" smtClean="0">
                <a:latin typeface="Soberana Sans" pitchFamily="50" charset="0"/>
              </a:rPr>
              <a:t> INEGI, XII Censo </a:t>
            </a:r>
            <a:r>
              <a:rPr lang="es-MX" sz="1000" dirty="0">
                <a:latin typeface="Soberana Sans" pitchFamily="50" charset="0"/>
              </a:rPr>
              <a:t>General de Población y </a:t>
            </a:r>
            <a:r>
              <a:rPr lang="es-MX" sz="1000" dirty="0" smtClean="0">
                <a:latin typeface="Soberana Sans" pitchFamily="50" charset="0"/>
              </a:rPr>
              <a:t>Vivienda 2000.</a:t>
            </a:r>
            <a:endParaRPr lang="es-ES" sz="1000" dirty="0"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5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1187624" y="1196752"/>
            <a:ext cx="6768752" cy="639217"/>
          </a:xfrm>
        </p:spPr>
        <p:txBody>
          <a:bodyPr>
            <a:noAutofit/>
          </a:bodyPr>
          <a:lstStyle/>
          <a:p>
            <a:r>
              <a:rPr lang="es-MX" sz="1800" dirty="0"/>
              <a:t>Distribución de la población </a:t>
            </a:r>
            <a:r>
              <a:rPr lang="es-MX" sz="1800" dirty="0" smtClean="0"/>
              <a:t>migrante según nivel de </a:t>
            </a:r>
            <a:r>
              <a:rPr lang="es-MX" sz="1800" dirty="0"/>
              <a:t>escolaridad, </a:t>
            </a:r>
            <a:r>
              <a:rPr lang="es-MX" sz="1800" dirty="0" smtClean="0"/>
              <a:t>2005-2010</a:t>
            </a:r>
            <a:endParaRPr lang="es-MX" sz="1800" dirty="0"/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3311807475"/>
              </p:ext>
            </p:extLst>
          </p:nvPr>
        </p:nvGraphicFramePr>
        <p:xfrm>
          <a:off x="1524000" y="195728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403648" y="6279123"/>
            <a:ext cx="640871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residencia Fina CC" pitchFamily="50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residencia Fina CC" pitchFamily="50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MX" sz="1000" dirty="0">
                <a:latin typeface="Soberana Sans" pitchFamily="50" charset="0"/>
              </a:rPr>
              <a:t>Fuente: Estimaciones </a:t>
            </a:r>
            <a:r>
              <a:rPr lang="es-MX" sz="1000" dirty="0" smtClean="0">
                <a:latin typeface="Soberana Sans" pitchFamily="50" charset="0"/>
              </a:rPr>
              <a:t>del </a:t>
            </a:r>
            <a:r>
              <a:rPr lang="es-MX" sz="1000" dirty="0">
                <a:latin typeface="Soberana Sans" pitchFamily="50" charset="0"/>
              </a:rPr>
              <a:t>CONAPO con base en el </a:t>
            </a:r>
            <a:r>
              <a:rPr lang="es-MX" sz="1000" dirty="0" smtClean="0">
                <a:latin typeface="Soberana Sans" pitchFamily="50" charset="0"/>
              </a:rPr>
              <a:t> INEGI, Censo de </a:t>
            </a:r>
            <a:r>
              <a:rPr lang="es-MX" sz="1000" dirty="0">
                <a:latin typeface="Soberana Sans" pitchFamily="50" charset="0"/>
              </a:rPr>
              <a:t>Población y </a:t>
            </a:r>
            <a:r>
              <a:rPr lang="es-MX" sz="1000" dirty="0" smtClean="0">
                <a:latin typeface="Soberana Sans" pitchFamily="50" charset="0"/>
              </a:rPr>
              <a:t>Vivienda 2010.</a:t>
            </a:r>
            <a:endParaRPr lang="es-ES" sz="1000" dirty="0">
              <a:latin typeface="Soberana 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82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467544" y="836712"/>
            <a:ext cx="8229600" cy="121500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Población migrante que habla lengua indígena, 1985-2010 </a:t>
            </a:r>
            <a:br>
              <a:rPr lang="es-MX" sz="1800" dirty="0" smtClean="0"/>
            </a:br>
            <a:r>
              <a:rPr lang="es-MX" sz="1400" dirty="0"/>
              <a:t>(cifras en miles)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4156878714"/>
              </p:ext>
            </p:extLst>
          </p:nvPr>
        </p:nvGraphicFramePr>
        <p:xfrm>
          <a:off x="1524000" y="190770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71600" y="6253861"/>
            <a:ext cx="7272808" cy="41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</a:t>
            </a:r>
            <a:r>
              <a:rPr lang="es-MX" sz="1000" dirty="0" smtClean="0">
                <a:solidFill>
                  <a:prstClr val="black"/>
                </a:solidFill>
                <a:latin typeface="Soberana Sans" pitchFamily="50" charset="0"/>
              </a:rPr>
              <a:t>INEGI, </a:t>
            </a:r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XI Censo General de Población y Vivienda 1990, XII Censo General de Población y Vivienda </a:t>
            </a:r>
            <a:r>
              <a:rPr lang="es-MX" sz="1000" dirty="0" smtClean="0">
                <a:solidFill>
                  <a:prstClr val="black"/>
                </a:solidFill>
                <a:latin typeface="Soberana Sans" pitchFamily="50" charset="0"/>
              </a:rPr>
              <a:t>2000, </a:t>
            </a:r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y Censo de Población y Vivienda 2010.</a:t>
            </a:r>
          </a:p>
        </p:txBody>
      </p:sp>
    </p:spTree>
    <p:extLst>
      <p:ext uri="{BB962C8B-B14F-4D97-AF65-F5344CB8AC3E}">
        <p14:creationId xmlns:p14="http://schemas.microsoft.com/office/powerpoint/2010/main" val="108412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446856" y="908720"/>
            <a:ext cx="8229600" cy="1193130"/>
          </a:xfrm>
        </p:spPr>
        <p:txBody>
          <a:bodyPr>
            <a:normAutofit/>
          </a:bodyPr>
          <a:lstStyle/>
          <a:p>
            <a:r>
              <a:rPr lang="es-MX" sz="1800" dirty="0" smtClean="0"/>
              <a:t>Población migrante que no habla lengua indígena, 1985-2010 </a:t>
            </a:r>
            <a:br>
              <a:rPr lang="es-MX" sz="1800" dirty="0" smtClean="0"/>
            </a:br>
            <a:r>
              <a:rPr lang="es-MX" sz="1400" dirty="0"/>
              <a:t>(cifras en miles)</a:t>
            </a: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36931929"/>
              </p:ext>
            </p:extLst>
          </p:nvPr>
        </p:nvGraphicFramePr>
        <p:xfrm>
          <a:off x="1524000" y="192220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71600" y="6253861"/>
            <a:ext cx="7272808" cy="41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Fuente: Estimaciones del CONAPO con base en el </a:t>
            </a:r>
            <a:r>
              <a:rPr lang="es-MX" sz="1000" dirty="0" smtClean="0">
                <a:solidFill>
                  <a:prstClr val="black"/>
                </a:solidFill>
                <a:latin typeface="Soberana Sans" pitchFamily="50" charset="0"/>
              </a:rPr>
              <a:t>INEGI, </a:t>
            </a:r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XI Censo General de Población y Vivienda 1990, XII Censo General de Población y Vivienda </a:t>
            </a:r>
            <a:r>
              <a:rPr lang="es-MX" sz="1000" dirty="0" smtClean="0">
                <a:solidFill>
                  <a:prstClr val="black"/>
                </a:solidFill>
                <a:latin typeface="Soberana Sans" pitchFamily="50" charset="0"/>
              </a:rPr>
              <a:t>2000, </a:t>
            </a:r>
            <a:r>
              <a:rPr lang="es-MX" sz="1000" dirty="0">
                <a:solidFill>
                  <a:prstClr val="black"/>
                </a:solidFill>
                <a:latin typeface="Soberana Sans" pitchFamily="50" charset="0"/>
              </a:rPr>
              <a:t>y Censo de Población y Vivienda 2010.</a:t>
            </a:r>
          </a:p>
        </p:txBody>
      </p:sp>
    </p:spTree>
    <p:extLst>
      <p:ext uri="{BB962C8B-B14F-4D97-AF65-F5344CB8AC3E}">
        <p14:creationId xmlns:p14="http://schemas.microsoft.com/office/powerpoint/2010/main" val="12472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APO_2013">
      <a:majorFont>
        <a:latin typeface="Adobe Caslon Pro Bold"/>
        <a:ea typeface=""/>
        <a:cs typeface=""/>
      </a:majorFont>
      <a:minorFont>
        <a:latin typeface="Adobe Caslon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320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Diseño personalizado</vt:lpstr>
      <vt:lpstr>Perfil sociodemográfico de los migrantes internos</vt:lpstr>
      <vt:lpstr>Presentación de PowerPoint</vt:lpstr>
      <vt:lpstr>Presentación de PowerPoint</vt:lpstr>
      <vt:lpstr>Presentación de PowerPoint</vt:lpstr>
      <vt:lpstr>Distribución de la población migrante según nivel de escolaridad, 1985-1990</vt:lpstr>
      <vt:lpstr>Distribución de la población migrante según nivel de escolaridad, 1995-2000</vt:lpstr>
      <vt:lpstr>Distribución de la población migrante según nivel de escolaridad, 2005-2010</vt:lpstr>
      <vt:lpstr>Población migrante que habla lengua indígena, 1985-2010  (cifras en miles)</vt:lpstr>
      <vt:lpstr>Población migrante que no habla lengua indígena, 1985-2010  (cifras en miles)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Téllez Vázquez Yolanda</dc:creator>
  <cp:lastModifiedBy>Téllez Vázquez Yolanda</cp:lastModifiedBy>
  <cp:revision>6</cp:revision>
  <dcterms:created xsi:type="dcterms:W3CDTF">2014-04-08T19:27:03Z</dcterms:created>
  <dcterms:modified xsi:type="dcterms:W3CDTF">2014-05-15T20:32:32Z</dcterms:modified>
</cp:coreProperties>
</file>